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5"/>
  </p:notesMasterIdLst>
  <p:sldIdLst>
    <p:sldId id="256" r:id="rId2"/>
    <p:sldId id="298" r:id="rId3"/>
    <p:sldId id="260" r:id="rId4"/>
    <p:sldId id="537" r:id="rId5"/>
    <p:sldId id="642" r:id="rId6"/>
    <p:sldId id="612" r:id="rId7"/>
    <p:sldId id="639" r:id="rId8"/>
    <p:sldId id="638" r:id="rId9"/>
    <p:sldId id="643" r:id="rId10"/>
    <p:sldId id="644" r:id="rId11"/>
    <p:sldId id="640" r:id="rId12"/>
    <p:sldId id="258" r:id="rId13"/>
    <p:sldId id="259" r:id="rId14"/>
    <p:sldId id="267" r:id="rId15"/>
    <p:sldId id="273" r:id="rId16"/>
    <p:sldId id="257" r:id="rId17"/>
    <p:sldId id="637" r:id="rId18"/>
    <p:sldId id="621" r:id="rId19"/>
    <p:sldId id="622" r:id="rId20"/>
    <p:sldId id="623" r:id="rId21"/>
    <p:sldId id="625" r:id="rId22"/>
    <p:sldId id="648" r:id="rId23"/>
    <p:sldId id="274" r:id="rId24"/>
    <p:sldId id="275" r:id="rId25"/>
    <p:sldId id="551" r:id="rId26"/>
    <p:sldId id="276" r:id="rId27"/>
    <p:sldId id="277" r:id="rId28"/>
    <p:sldId id="647" r:id="rId29"/>
    <p:sldId id="641" r:id="rId30"/>
    <p:sldId id="632" r:id="rId31"/>
    <p:sldId id="633" r:id="rId32"/>
    <p:sldId id="631" r:id="rId33"/>
    <p:sldId id="636"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15" autoAdjust="0"/>
    <p:restoredTop sz="94660"/>
  </p:normalViewPr>
  <p:slideViewPr>
    <p:cSldViewPr snapToGrid="0">
      <p:cViewPr varScale="1">
        <p:scale>
          <a:sx n="91" d="100"/>
          <a:sy n="91" d="100"/>
        </p:scale>
        <p:origin x="76" y="284"/>
      </p:cViewPr>
      <p:guideLst>
        <p:guide orient="horz" pos="1440"/>
        <p:guide pos="3840"/>
      </p:guideLst>
    </p:cSldViewPr>
  </p:slideViewPr>
  <p:notesTextViewPr>
    <p:cViewPr>
      <p:scale>
        <a:sx n="1" d="1"/>
        <a:sy n="1" d="1"/>
      </p:scale>
      <p:origin x="0" y="0"/>
    </p:cViewPr>
  </p:notesTextViewPr>
  <p:sorterViewPr>
    <p:cViewPr varScale="1">
      <p:scale>
        <a:sx n="100" d="100"/>
        <a:sy n="100" d="100"/>
      </p:scale>
      <p:origin x="0" y="-8298"/>
    </p:cViewPr>
  </p:sorterViewPr>
  <p:notesViewPr>
    <p:cSldViewPr snapToGrid="0">
      <p:cViewPr varScale="1">
        <p:scale>
          <a:sx n="52" d="100"/>
          <a:sy n="52" d="100"/>
        </p:scale>
        <p:origin x="172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06E8FF-6BD9-4063-B420-A1768E402470}" type="doc">
      <dgm:prSet loTypeId="urn:microsoft.com/office/officeart/2005/8/layout/pyramid3" loCatId="pyramid" qsTypeId="urn:microsoft.com/office/officeart/2005/8/quickstyle/simple1" qsCatId="simple" csTypeId="urn:microsoft.com/office/officeart/2005/8/colors/accent1_2" csCatId="accent1" phldr="1"/>
      <dgm:spPr/>
    </dgm:pt>
    <dgm:pt modelId="{3DA8FD83-0A9D-4C32-87A1-90A1BAC55BBE}">
      <dgm:prSet phldrT="[Text]"/>
      <dgm:spPr>
        <a:solidFill>
          <a:srgbClr val="92D050"/>
        </a:solidFill>
      </dgm:spPr>
      <dgm:t>
        <a:bodyPr/>
        <a:lstStyle/>
        <a:p>
          <a:r>
            <a:rPr lang="en-US" dirty="0">
              <a:solidFill>
                <a:schemeClr val="bg1"/>
              </a:solidFill>
              <a:latin typeface="Gill Sans MT" panose="020B0502020104020203" pitchFamily="34" charset="0"/>
            </a:rPr>
            <a:t>2025 Strategic Vision</a:t>
          </a:r>
        </a:p>
      </dgm:t>
    </dgm:pt>
    <dgm:pt modelId="{DECB6A03-87EA-4CEE-967B-2BB3696FB3BE}" type="parTrans" cxnId="{FE17C37D-AED4-4712-B932-01E47D87702A}">
      <dgm:prSet/>
      <dgm:spPr/>
      <dgm:t>
        <a:bodyPr/>
        <a:lstStyle/>
        <a:p>
          <a:endParaRPr lang="en-US"/>
        </a:p>
      </dgm:t>
    </dgm:pt>
    <dgm:pt modelId="{66281CC3-6894-4991-AAEB-11DC29A6D9EB}" type="sibTrans" cxnId="{FE17C37D-AED4-4712-B932-01E47D87702A}">
      <dgm:prSet/>
      <dgm:spPr/>
      <dgm:t>
        <a:bodyPr/>
        <a:lstStyle/>
        <a:p>
          <a:endParaRPr lang="en-US"/>
        </a:p>
      </dgm:t>
    </dgm:pt>
    <dgm:pt modelId="{3DD3186D-A596-4B8C-85E9-EA7590DCD147}">
      <dgm:prSet phldrT="[Text]"/>
      <dgm:spPr>
        <a:solidFill>
          <a:srgbClr val="0070C0"/>
        </a:solidFill>
      </dgm:spPr>
      <dgm:t>
        <a:bodyPr/>
        <a:lstStyle/>
        <a:p>
          <a:r>
            <a:rPr lang="en-US" dirty="0">
              <a:solidFill>
                <a:schemeClr val="bg1"/>
              </a:solidFill>
              <a:latin typeface="Gill Sans MT" panose="020B0502020104020203" pitchFamily="34" charset="0"/>
            </a:rPr>
            <a:t>Tactical Steps and Specific Goals Underwriting Vision Achievement</a:t>
          </a:r>
        </a:p>
      </dgm:t>
    </dgm:pt>
    <dgm:pt modelId="{173DCDBE-4C32-4FB7-8553-A59B7DC8EE11}" type="parTrans" cxnId="{4EE4E43A-4478-4DA0-8D66-958F6937893F}">
      <dgm:prSet/>
      <dgm:spPr/>
      <dgm:t>
        <a:bodyPr/>
        <a:lstStyle/>
        <a:p>
          <a:endParaRPr lang="en-US"/>
        </a:p>
      </dgm:t>
    </dgm:pt>
    <dgm:pt modelId="{E2A1234F-FBD3-4CAF-8DA5-46A35FAAC33C}" type="sibTrans" cxnId="{4EE4E43A-4478-4DA0-8D66-958F6937893F}">
      <dgm:prSet/>
      <dgm:spPr/>
      <dgm:t>
        <a:bodyPr/>
        <a:lstStyle/>
        <a:p>
          <a:endParaRPr lang="en-US"/>
        </a:p>
      </dgm:t>
    </dgm:pt>
    <dgm:pt modelId="{A2BF71C3-ED81-434D-860E-2DD0F63DC550}">
      <dgm:prSet phldrT="[Text]" custT="1"/>
      <dgm:spPr>
        <a:solidFill>
          <a:srgbClr val="7030A0"/>
        </a:solidFill>
      </dgm:spPr>
      <dgm:t>
        <a:bodyPr anchor="t"/>
        <a:lstStyle/>
        <a:p>
          <a:endParaRPr lang="en-US" sz="800" b="0" dirty="0">
            <a:solidFill>
              <a:schemeClr val="bg1"/>
            </a:solidFill>
            <a:latin typeface="Gill Sans MT" panose="020B0502020104020203" pitchFamily="34" charset="0"/>
          </a:endParaRPr>
        </a:p>
        <a:p>
          <a:r>
            <a:rPr lang="en-US" sz="1800" b="0" dirty="0">
              <a:solidFill>
                <a:schemeClr val="bg1"/>
              </a:solidFill>
              <a:latin typeface="Gill Sans MT" panose="020B0502020104020203" pitchFamily="34" charset="0"/>
            </a:rPr>
            <a:t>KPIs &amp; </a:t>
          </a:r>
          <a:br>
            <a:rPr lang="en-US" sz="1800" b="0" dirty="0">
              <a:solidFill>
                <a:schemeClr val="bg1"/>
              </a:solidFill>
              <a:latin typeface="Gill Sans MT" panose="020B0502020104020203" pitchFamily="34" charset="0"/>
            </a:rPr>
          </a:br>
          <a:r>
            <a:rPr lang="en-US" sz="1800" b="0" dirty="0">
              <a:solidFill>
                <a:schemeClr val="bg1"/>
              </a:solidFill>
              <a:latin typeface="Gill Sans MT" panose="020B0502020104020203" pitchFamily="34" charset="0"/>
            </a:rPr>
            <a:t>Attendant</a:t>
          </a:r>
          <a:r>
            <a:rPr lang="en-US" sz="1800" b="1" dirty="0">
              <a:solidFill>
                <a:schemeClr val="bg1"/>
              </a:solidFill>
              <a:latin typeface="Gill Sans MT" panose="020B0502020104020203" pitchFamily="34" charset="0"/>
            </a:rPr>
            <a:t> </a:t>
          </a:r>
          <a:br>
            <a:rPr lang="en-US" sz="1800" b="1" dirty="0">
              <a:solidFill>
                <a:schemeClr val="bg1"/>
              </a:solidFill>
              <a:latin typeface="Gill Sans MT" panose="020B0502020104020203" pitchFamily="34" charset="0"/>
            </a:rPr>
          </a:br>
          <a:r>
            <a:rPr lang="en-US" sz="1800" b="0" dirty="0">
              <a:solidFill>
                <a:schemeClr val="bg1"/>
              </a:solidFill>
              <a:latin typeface="Gill Sans MT" panose="020B0502020104020203" pitchFamily="34" charset="0"/>
            </a:rPr>
            <a:t>Protocols</a:t>
          </a:r>
        </a:p>
      </dgm:t>
    </dgm:pt>
    <dgm:pt modelId="{D2709CCB-F054-4772-9DAF-F83DF2704353}" type="parTrans" cxnId="{F1BE4D92-D83D-4159-B698-53B88EDBCED0}">
      <dgm:prSet/>
      <dgm:spPr/>
      <dgm:t>
        <a:bodyPr/>
        <a:lstStyle/>
        <a:p>
          <a:endParaRPr lang="en-US"/>
        </a:p>
      </dgm:t>
    </dgm:pt>
    <dgm:pt modelId="{0AC08B2B-6FC8-4596-9504-E880EEFA7CFA}" type="sibTrans" cxnId="{F1BE4D92-D83D-4159-B698-53B88EDBCED0}">
      <dgm:prSet/>
      <dgm:spPr/>
      <dgm:t>
        <a:bodyPr/>
        <a:lstStyle/>
        <a:p>
          <a:endParaRPr lang="en-US"/>
        </a:p>
      </dgm:t>
    </dgm:pt>
    <dgm:pt modelId="{3A253CA8-181E-4EB8-B4F3-1E0774EBF64A}" type="pres">
      <dgm:prSet presAssocID="{DF06E8FF-6BD9-4063-B420-A1768E402470}" presName="Name0" presStyleCnt="0">
        <dgm:presLayoutVars>
          <dgm:dir/>
          <dgm:animLvl val="lvl"/>
          <dgm:resizeHandles val="exact"/>
        </dgm:presLayoutVars>
      </dgm:prSet>
      <dgm:spPr/>
    </dgm:pt>
    <dgm:pt modelId="{F8BF3F48-708B-4DCB-8FE4-89D5BF4459AF}" type="pres">
      <dgm:prSet presAssocID="{3DA8FD83-0A9D-4C32-87A1-90A1BAC55BBE}" presName="Name8" presStyleCnt="0"/>
      <dgm:spPr/>
    </dgm:pt>
    <dgm:pt modelId="{C2665B56-D557-48F5-9096-ED4AF6D8657E}" type="pres">
      <dgm:prSet presAssocID="{3DA8FD83-0A9D-4C32-87A1-90A1BAC55BBE}" presName="level" presStyleLbl="node1" presStyleIdx="0" presStyleCnt="3" custLinFactNeighborX="40039" custLinFactNeighborY="-2562">
        <dgm:presLayoutVars>
          <dgm:chMax val="1"/>
          <dgm:bulletEnabled val="1"/>
        </dgm:presLayoutVars>
      </dgm:prSet>
      <dgm:spPr/>
    </dgm:pt>
    <dgm:pt modelId="{DA37FB6D-5906-4B07-8CF0-1710B780B621}" type="pres">
      <dgm:prSet presAssocID="{3DA8FD83-0A9D-4C32-87A1-90A1BAC55BBE}" presName="levelTx" presStyleLbl="revTx" presStyleIdx="0" presStyleCnt="0">
        <dgm:presLayoutVars>
          <dgm:chMax val="1"/>
          <dgm:bulletEnabled val="1"/>
        </dgm:presLayoutVars>
      </dgm:prSet>
      <dgm:spPr/>
    </dgm:pt>
    <dgm:pt modelId="{7E81261D-3FA7-4BB8-9A8F-E92CAA088198}" type="pres">
      <dgm:prSet presAssocID="{3DD3186D-A596-4B8C-85E9-EA7590DCD147}" presName="Name8" presStyleCnt="0"/>
      <dgm:spPr/>
    </dgm:pt>
    <dgm:pt modelId="{F1296BA3-59FE-47B2-9432-8859D6D685F1}" type="pres">
      <dgm:prSet presAssocID="{3DD3186D-A596-4B8C-85E9-EA7590DCD147}" presName="level" presStyleLbl="node1" presStyleIdx="1" presStyleCnt="3">
        <dgm:presLayoutVars>
          <dgm:chMax val="1"/>
          <dgm:bulletEnabled val="1"/>
        </dgm:presLayoutVars>
      </dgm:prSet>
      <dgm:spPr/>
    </dgm:pt>
    <dgm:pt modelId="{4EAEC117-D312-477A-8B37-5F037108AB2B}" type="pres">
      <dgm:prSet presAssocID="{3DD3186D-A596-4B8C-85E9-EA7590DCD147}" presName="levelTx" presStyleLbl="revTx" presStyleIdx="0" presStyleCnt="0">
        <dgm:presLayoutVars>
          <dgm:chMax val="1"/>
          <dgm:bulletEnabled val="1"/>
        </dgm:presLayoutVars>
      </dgm:prSet>
      <dgm:spPr/>
    </dgm:pt>
    <dgm:pt modelId="{B69AE087-1C37-42B0-8805-A968589D01D2}" type="pres">
      <dgm:prSet presAssocID="{A2BF71C3-ED81-434D-860E-2DD0F63DC550}" presName="Name8" presStyleCnt="0"/>
      <dgm:spPr/>
    </dgm:pt>
    <dgm:pt modelId="{9B1D39C3-5F5A-4135-A744-2F453BB1D029}" type="pres">
      <dgm:prSet presAssocID="{A2BF71C3-ED81-434D-860E-2DD0F63DC550}" presName="level" presStyleLbl="node1" presStyleIdx="2" presStyleCnt="3" custScaleX="101130" custLinFactNeighborX="665" custLinFactNeighborY="0">
        <dgm:presLayoutVars>
          <dgm:chMax val="1"/>
          <dgm:bulletEnabled val="1"/>
        </dgm:presLayoutVars>
      </dgm:prSet>
      <dgm:spPr/>
    </dgm:pt>
    <dgm:pt modelId="{C8381973-20DC-4EDE-9DCE-DB849D7AA540}" type="pres">
      <dgm:prSet presAssocID="{A2BF71C3-ED81-434D-860E-2DD0F63DC550}" presName="levelTx" presStyleLbl="revTx" presStyleIdx="0" presStyleCnt="0">
        <dgm:presLayoutVars>
          <dgm:chMax val="1"/>
          <dgm:bulletEnabled val="1"/>
        </dgm:presLayoutVars>
      </dgm:prSet>
      <dgm:spPr/>
    </dgm:pt>
  </dgm:ptLst>
  <dgm:cxnLst>
    <dgm:cxn modelId="{4EE4E43A-4478-4DA0-8D66-958F6937893F}" srcId="{DF06E8FF-6BD9-4063-B420-A1768E402470}" destId="{3DD3186D-A596-4B8C-85E9-EA7590DCD147}" srcOrd="1" destOrd="0" parTransId="{173DCDBE-4C32-4FB7-8553-A59B7DC8EE11}" sibTransId="{E2A1234F-FBD3-4CAF-8DA5-46A35FAAC33C}"/>
    <dgm:cxn modelId="{FDE3D94A-D542-4066-909D-D61EF5DCD8E3}" type="presOf" srcId="{3DA8FD83-0A9D-4C32-87A1-90A1BAC55BBE}" destId="{DA37FB6D-5906-4B07-8CF0-1710B780B621}" srcOrd="1" destOrd="0" presId="urn:microsoft.com/office/officeart/2005/8/layout/pyramid3"/>
    <dgm:cxn modelId="{CB50674B-7E36-4E9E-9998-BE5242CAF1C6}" type="presOf" srcId="{A2BF71C3-ED81-434D-860E-2DD0F63DC550}" destId="{9B1D39C3-5F5A-4135-A744-2F453BB1D029}" srcOrd="0" destOrd="0" presId="urn:microsoft.com/office/officeart/2005/8/layout/pyramid3"/>
    <dgm:cxn modelId="{D4397150-BD1B-4B02-A564-EFAF67C567E5}" type="presOf" srcId="{3DA8FD83-0A9D-4C32-87A1-90A1BAC55BBE}" destId="{C2665B56-D557-48F5-9096-ED4AF6D8657E}" srcOrd="0" destOrd="0" presId="urn:microsoft.com/office/officeart/2005/8/layout/pyramid3"/>
    <dgm:cxn modelId="{EA88B875-3692-4455-ABDE-891E90091059}" type="presOf" srcId="{3DD3186D-A596-4B8C-85E9-EA7590DCD147}" destId="{F1296BA3-59FE-47B2-9432-8859D6D685F1}" srcOrd="0" destOrd="0" presId="urn:microsoft.com/office/officeart/2005/8/layout/pyramid3"/>
    <dgm:cxn modelId="{FE17C37D-AED4-4712-B932-01E47D87702A}" srcId="{DF06E8FF-6BD9-4063-B420-A1768E402470}" destId="{3DA8FD83-0A9D-4C32-87A1-90A1BAC55BBE}" srcOrd="0" destOrd="0" parTransId="{DECB6A03-87EA-4CEE-967B-2BB3696FB3BE}" sibTransId="{66281CC3-6894-4991-AAEB-11DC29A6D9EB}"/>
    <dgm:cxn modelId="{36D5F689-72FC-401A-9CEF-2EBCC5810AE5}" type="presOf" srcId="{3DD3186D-A596-4B8C-85E9-EA7590DCD147}" destId="{4EAEC117-D312-477A-8B37-5F037108AB2B}" srcOrd="1" destOrd="0" presId="urn:microsoft.com/office/officeart/2005/8/layout/pyramid3"/>
    <dgm:cxn modelId="{F1BE4D92-D83D-4159-B698-53B88EDBCED0}" srcId="{DF06E8FF-6BD9-4063-B420-A1768E402470}" destId="{A2BF71C3-ED81-434D-860E-2DD0F63DC550}" srcOrd="2" destOrd="0" parTransId="{D2709CCB-F054-4772-9DAF-F83DF2704353}" sibTransId="{0AC08B2B-6FC8-4596-9504-E880EEFA7CFA}"/>
    <dgm:cxn modelId="{C3E96EB0-1922-4649-9706-B7EE3EBC9F8D}" type="presOf" srcId="{A2BF71C3-ED81-434D-860E-2DD0F63DC550}" destId="{C8381973-20DC-4EDE-9DCE-DB849D7AA540}" srcOrd="1" destOrd="0" presId="urn:microsoft.com/office/officeart/2005/8/layout/pyramid3"/>
    <dgm:cxn modelId="{18A4E4E7-1154-4103-9C79-413C50982F99}" type="presOf" srcId="{DF06E8FF-6BD9-4063-B420-A1768E402470}" destId="{3A253CA8-181E-4EB8-B4F3-1E0774EBF64A}" srcOrd="0" destOrd="0" presId="urn:microsoft.com/office/officeart/2005/8/layout/pyramid3"/>
    <dgm:cxn modelId="{D5042F66-1EC2-4CA7-BB34-6094132EFCAE}" type="presParOf" srcId="{3A253CA8-181E-4EB8-B4F3-1E0774EBF64A}" destId="{F8BF3F48-708B-4DCB-8FE4-89D5BF4459AF}" srcOrd="0" destOrd="0" presId="urn:microsoft.com/office/officeart/2005/8/layout/pyramid3"/>
    <dgm:cxn modelId="{E846B33B-4A50-43D6-BB7C-F81AB6D9AB99}" type="presParOf" srcId="{F8BF3F48-708B-4DCB-8FE4-89D5BF4459AF}" destId="{C2665B56-D557-48F5-9096-ED4AF6D8657E}" srcOrd="0" destOrd="0" presId="urn:microsoft.com/office/officeart/2005/8/layout/pyramid3"/>
    <dgm:cxn modelId="{95FB7138-7871-4E2D-9F26-DA9C1CBFE1BA}" type="presParOf" srcId="{F8BF3F48-708B-4DCB-8FE4-89D5BF4459AF}" destId="{DA37FB6D-5906-4B07-8CF0-1710B780B621}" srcOrd="1" destOrd="0" presId="urn:microsoft.com/office/officeart/2005/8/layout/pyramid3"/>
    <dgm:cxn modelId="{C0525DAF-79DD-4CA3-A8A6-27D3536F13D6}" type="presParOf" srcId="{3A253CA8-181E-4EB8-B4F3-1E0774EBF64A}" destId="{7E81261D-3FA7-4BB8-9A8F-E92CAA088198}" srcOrd="1" destOrd="0" presId="urn:microsoft.com/office/officeart/2005/8/layout/pyramid3"/>
    <dgm:cxn modelId="{01F66793-3218-4E3A-B7AB-D921AFC80AAF}" type="presParOf" srcId="{7E81261D-3FA7-4BB8-9A8F-E92CAA088198}" destId="{F1296BA3-59FE-47B2-9432-8859D6D685F1}" srcOrd="0" destOrd="0" presId="urn:microsoft.com/office/officeart/2005/8/layout/pyramid3"/>
    <dgm:cxn modelId="{AE2CBD26-895A-47FC-9D02-6B9C8AEC5998}" type="presParOf" srcId="{7E81261D-3FA7-4BB8-9A8F-E92CAA088198}" destId="{4EAEC117-D312-477A-8B37-5F037108AB2B}" srcOrd="1" destOrd="0" presId="urn:microsoft.com/office/officeart/2005/8/layout/pyramid3"/>
    <dgm:cxn modelId="{926E3B4A-1481-403C-9CC1-6D72786DD4E7}" type="presParOf" srcId="{3A253CA8-181E-4EB8-B4F3-1E0774EBF64A}" destId="{B69AE087-1C37-42B0-8805-A968589D01D2}" srcOrd="2" destOrd="0" presId="urn:microsoft.com/office/officeart/2005/8/layout/pyramid3"/>
    <dgm:cxn modelId="{E89E991B-EF30-4385-88E1-C979AF909FC8}" type="presParOf" srcId="{B69AE087-1C37-42B0-8805-A968589D01D2}" destId="{9B1D39C3-5F5A-4135-A744-2F453BB1D029}" srcOrd="0" destOrd="0" presId="urn:microsoft.com/office/officeart/2005/8/layout/pyramid3"/>
    <dgm:cxn modelId="{02705D43-1A95-41F6-80A9-BDA2F252BFB0}" type="presParOf" srcId="{B69AE087-1C37-42B0-8805-A968589D01D2}" destId="{C8381973-20DC-4EDE-9DCE-DB849D7AA540}"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06E8FF-6BD9-4063-B420-A1768E402470}" type="doc">
      <dgm:prSet loTypeId="urn:microsoft.com/office/officeart/2005/8/layout/pyramid3" loCatId="pyramid" qsTypeId="urn:microsoft.com/office/officeart/2005/8/quickstyle/simple1" qsCatId="simple" csTypeId="urn:microsoft.com/office/officeart/2005/8/colors/accent1_2" csCatId="accent1" phldr="1"/>
      <dgm:spPr/>
    </dgm:pt>
    <dgm:pt modelId="{3DA8FD83-0A9D-4C32-87A1-90A1BAC55BBE}">
      <dgm:prSet phldrT="[Text]"/>
      <dgm:spPr>
        <a:solidFill>
          <a:srgbClr val="92D050"/>
        </a:solidFill>
      </dgm:spPr>
      <dgm:t>
        <a:bodyPr/>
        <a:lstStyle/>
        <a:p>
          <a:r>
            <a:rPr lang="en-US" dirty="0">
              <a:solidFill>
                <a:schemeClr val="bg1"/>
              </a:solidFill>
              <a:latin typeface="Gill Sans MT" panose="020B0502020104020203" pitchFamily="34" charset="0"/>
            </a:rPr>
            <a:t>Integrated Solutions Provider – Business &amp; Residential</a:t>
          </a:r>
        </a:p>
      </dgm:t>
    </dgm:pt>
    <dgm:pt modelId="{DECB6A03-87EA-4CEE-967B-2BB3696FB3BE}" type="parTrans" cxnId="{FE17C37D-AED4-4712-B932-01E47D87702A}">
      <dgm:prSet/>
      <dgm:spPr/>
      <dgm:t>
        <a:bodyPr/>
        <a:lstStyle/>
        <a:p>
          <a:endParaRPr lang="en-US"/>
        </a:p>
      </dgm:t>
    </dgm:pt>
    <dgm:pt modelId="{66281CC3-6894-4991-AAEB-11DC29A6D9EB}" type="sibTrans" cxnId="{FE17C37D-AED4-4712-B932-01E47D87702A}">
      <dgm:prSet/>
      <dgm:spPr/>
      <dgm:t>
        <a:bodyPr/>
        <a:lstStyle/>
        <a:p>
          <a:endParaRPr lang="en-US"/>
        </a:p>
      </dgm:t>
    </dgm:pt>
    <dgm:pt modelId="{3DD3186D-A596-4B8C-85E9-EA7590DCD147}">
      <dgm:prSet phldrT="[Text]"/>
      <dgm:spPr>
        <a:solidFill>
          <a:srgbClr val="0070C0"/>
        </a:solidFill>
      </dgm:spPr>
      <dgm:t>
        <a:bodyPr/>
        <a:lstStyle/>
        <a:p>
          <a:r>
            <a:rPr lang="en-US" dirty="0">
              <a:solidFill>
                <a:schemeClr val="bg1"/>
              </a:solidFill>
              <a:latin typeface="Gill Sans MT" panose="020B0502020104020203" pitchFamily="34" charset="0"/>
            </a:rPr>
            <a:t>Go-To Provider For Select Services - Business</a:t>
          </a:r>
        </a:p>
      </dgm:t>
    </dgm:pt>
    <dgm:pt modelId="{173DCDBE-4C32-4FB7-8553-A59B7DC8EE11}" type="parTrans" cxnId="{4EE4E43A-4478-4DA0-8D66-958F6937893F}">
      <dgm:prSet/>
      <dgm:spPr/>
      <dgm:t>
        <a:bodyPr/>
        <a:lstStyle/>
        <a:p>
          <a:endParaRPr lang="en-US"/>
        </a:p>
      </dgm:t>
    </dgm:pt>
    <dgm:pt modelId="{E2A1234F-FBD3-4CAF-8DA5-46A35FAAC33C}" type="sibTrans" cxnId="{4EE4E43A-4478-4DA0-8D66-958F6937893F}">
      <dgm:prSet/>
      <dgm:spPr/>
      <dgm:t>
        <a:bodyPr/>
        <a:lstStyle/>
        <a:p>
          <a:endParaRPr lang="en-US"/>
        </a:p>
      </dgm:t>
    </dgm:pt>
    <dgm:pt modelId="{A2BF71C3-ED81-434D-860E-2DD0F63DC550}">
      <dgm:prSet phldrT="[Text]" custT="1"/>
      <dgm:spPr>
        <a:solidFill>
          <a:srgbClr val="7030A0"/>
        </a:solidFill>
      </dgm:spPr>
      <dgm:t>
        <a:bodyPr anchor="t"/>
        <a:lstStyle/>
        <a:p>
          <a:r>
            <a:rPr lang="en-US" sz="2000" dirty="0">
              <a:solidFill>
                <a:schemeClr val="bg1"/>
              </a:solidFill>
              <a:latin typeface="Gill Sans MT" panose="020B0502020104020203" pitchFamily="34" charset="0"/>
            </a:rPr>
            <a:t>Pipe    Provider</a:t>
          </a:r>
        </a:p>
      </dgm:t>
    </dgm:pt>
    <dgm:pt modelId="{D2709CCB-F054-4772-9DAF-F83DF2704353}" type="parTrans" cxnId="{F1BE4D92-D83D-4159-B698-53B88EDBCED0}">
      <dgm:prSet/>
      <dgm:spPr/>
      <dgm:t>
        <a:bodyPr/>
        <a:lstStyle/>
        <a:p>
          <a:endParaRPr lang="en-US"/>
        </a:p>
      </dgm:t>
    </dgm:pt>
    <dgm:pt modelId="{0AC08B2B-6FC8-4596-9504-E880EEFA7CFA}" type="sibTrans" cxnId="{F1BE4D92-D83D-4159-B698-53B88EDBCED0}">
      <dgm:prSet/>
      <dgm:spPr/>
      <dgm:t>
        <a:bodyPr/>
        <a:lstStyle/>
        <a:p>
          <a:endParaRPr lang="en-US"/>
        </a:p>
      </dgm:t>
    </dgm:pt>
    <dgm:pt modelId="{3A253CA8-181E-4EB8-B4F3-1E0774EBF64A}" type="pres">
      <dgm:prSet presAssocID="{DF06E8FF-6BD9-4063-B420-A1768E402470}" presName="Name0" presStyleCnt="0">
        <dgm:presLayoutVars>
          <dgm:dir/>
          <dgm:animLvl val="lvl"/>
          <dgm:resizeHandles val="exact"/>
        </dgm:presLayoutVars>
      </dgm:prSet>
      <dgm:spPr/>
    </dgm:pt>
    <dgm:pt modelId="{F8BF3F48-708B-4DCB-8FE4-89D5BF4459AF}" type="pres">
      <dgm:prSet presAssocID="{3DA8FD83-0A9D-4C32-87A1-90A1BAC55BBE}" presName="Name8" presStyleCnt="0"/>
      <dgm:spPr/>
    </dgm:pt>
    <dgm:pt modelId="{C2665B56-D557-48F5-9096-ED4AF6D8657E}" type="pres">
      <dgm:prSet presAssocID="{3DA8FD83-0A9D-4C32-87A1-90A1BAC55BBE}" presName="level" presStyleLbl="node1" presStyleIdx="0" presStyleCnt="3" custLinFactNeighborX="40039" custLinFactNeighborY="-2562">
        <dgm:presLayoutVars>
          <dgm:chMax val="1"/>
          <dgm:bulletEnabled val="1"/>
        </dgm:presLayoutVars>
      </dgm:prSet>
      <dgm:spPr/>
    </dgm:pt>
    <dgm:pt modelId="{DA37FB6D-5906-4B07-8CF0-1710B780B621}" type="pres">
      <dgm:prSet presAssocID="{3DA8FD83-0A9D-4C32-87A1-90A1BAC55BBE}" presName="levelTx" presStyleLbl="revTx" presStyleIdx="0" presStyleCnt="0">
        <dgm:presLayoutVars>
          <dgm:chMax val="1"/>
          <dgm:bulletEnabled val="1"/>
        </dgm:presLayoutVars>
      </dgm:prSet>
      <dgm:spPr/>
    </dgm:pt>
    <dgm:pt modelId="{7E81261D-3FA7-4BB8-9A8F-E92CAA088198}" type="pres">
      <dgm:prSet presAssocID="{3DD3186D-A596-4B8C-85E9-EA7590DCD147}" presName="Name8" presStyleCnt="0"/>
      <dgm:spPr/>
    </dgm:pt>
    <dgm:pt modelId="{F1296BA3-59FE-47B2-9432-8859D6D685F1}" type="pres">
      <dgm:prSet presAssocID="{3DD3186D-A596-4B8C-85E9-EA7590DCD147}" presName="level" presStyleLbl="node1" presStyleIdx="1" presStyleCnt="3">
        <dgm:presLayoutVars>
          <dgm:chMax val="1"/>
          <dgm:bulletEnabled val="1"/>
        </dgm:presLayoutVars>
      </dgm:prSet>
      <dgm:spPr/>
    </dgm:pt>
    <dgm:pt modelId="{4EAEC117-D312-477A-8B37-5F037108AB2B}" type="pres">
      <dgm:prSet presAssocID="{3DD3186D-A596-4B8C-85E9-EA7590DCD147}" presName="levelTx" presStyleLbl="revTx" presStyleIdx="0" presStyleCnt="0">
        <dgm:presLayoutVars>
          <dgm:chMax val="1"/>
          <dgm:bulletEnabled val="1"/>
        </dgm:presLayoutVars>
      </dgm:prSet>
      <dgm:spPr/>
    </dgm:pt>
    <dgm:pt modelId="{B69AE087-1C37-42B0-8805-A968589D01D2}" type="pres">
      <dgm:prSet presAssocID="{A2BF71C3-ED81-434D-860E-2DD0F63DC550}" presName="Name8" presStyleCnt="0"/>
      <dgm:spPr/>
    </dgm:pt>
    <dgm:pt modelId="{9B1D39C3-5F5A-4135-A744-2F453BB1D029}" type="pres">
      <dgm:prSet presAssocID="{A2BF71C3-ED81-434D-860E-2DD0F63DC550}" presName="level" presStyleLbl="node1" presStyleIdx="2" presStyleCnt="3" custScaleX="101130">
        <dgm:presLayoutVars>
          <dgm:chMax val="1"/>
          <dgm:bulletEnabled val="1"/>
        </dgm:presLayoutVars>
      </dgm:prSet>
      <dgm:spPr/>
    </dgm:pt>
    <dgm:pt modelId="{C8381973-20DC-4EDE-9DCE-DB849D7AA540}" type="pres">
      <dgm:prSet presAssocID="{A2BF71C3-ED81-434D-860E-2DD0F63DC550}" presName="levelTx" presStyleLbl="revTx" presStyleIdx="0" presStyleCnt="0">
        <dgm:presLayoutVars>
          <dgm:chMax val="1"/>
          <dgm:bulletEnabled val="1"/>
        </dgm:presLayoutVars>
      </dgm:prSet>
      <dgm:spPr/>
    </dgm:pt>
  </dgm:ptLst>
  <dgm:cxnLst>
    <dgm:cxn modelId="{4EE4E43A-4478-4DA0-8D66-958F6937893F}" srcId="{DF06E8FF-6BD9-4063-B420-A1768E402470}" destId="{3DD3186D-A596-4B8C-85E9-EA7590DCD147}" srcOrd="1" destOrd="0" parTransId="{173DCDBE-4C32-4FB7-8553-A59B7DC8EE11}" sibTransId="{E2A1234F-FBD3-4CAF-8DA5-46A35FAAC33C}"/>
    <dgm:cxn modelId="{FDE3D94A-D542-4066-909D-D61EF5DCD8E3}" type="presOf" srcId="{3DA8FD83-0A9D-4C32-87A1-90A1BAC55BBE}" destId="{DA37FB6D-5906-4B07-8CF0-1710B780B621}" srcOrd="1" destOrd="0" presId="urn:microsoft.com/office/officeart/2005/8/layout/pyramid3"/>
    <dgm:cxn modelId="{CB50674B-7E36-4E9E-9998-BE5242CAF1C6}" type="presOf" srcId="{A2BF71C3-ED81-434D-860E-2DD0F63DC550}" destId="{9B1D39C3-5F5A-4135-A744-2F453BB1D029}" srcOrd="0" destOrd="0" presId="urn:microsoft.com/office/officeart/2005/8/layout/pyramid3"/>
    <dgm:cxn modelId="{D4397150-BD1B-4B02-A564-EFAF67C567E5}" type="presOf" srcId="{3DA8FD83-0A9D-4C32-87A1-90A1BAC55BBE}" destId="{C2665B56-D557-48F5-9096-ED4AF6D8657E}" srcOrd="0" destOrd="0" presId="urn:microsoft.com/office/officeart/2005/8/layout/pyramid3"/>
    <dgm:cxn modelId="{EA88B875-3692-4455-ABDE-891E90091059}" type="presOf" srcId="{3DD3186D-A596-4B8C-85E9-EA7590DCD147}" destId="{F1296BA3-59FE-47B2-9432-8859D6D685F1}" srcOrd="0" destOrd="0" presId="urn:microsoft.com/office/officeart/2005/8/layout/pyramid3"/>
    <dgm:cxn modelId="{FE17C37D-AED4-4712-B932-01E47D87702A}" srcId="{DF06E8FF-6BD9-4063-B420-A1768E402470}" destId="{3DA8FD83-0A9D-4C32-87A1-90A1BAC55BBE}" srcOrd="0" destOrd="0" parTransId="{DECB6A03-87EA-4CEE-967B-2BB3696FB3BE}" sibTransId="{66281CC3-6894-4991-AAEB-11DC29A6D9EB}"/>
    <dgm:cxn modelId="{36D5F689-72FC-401A-9CEF-2EBCC5810AE5}" type="presOf" srcId="{3DD3186D-A596-4B8C-85E9-EA7590DCD147}" destId="{4EAEC117-D312-477A-8B37-5F037108AB2B}" srcOrd="1" destOrd="0" presId="urn:microsoft.com/office/officeart/2005/8/layout/pyramid3"/>
    <dgm:cxn modelId="{F1BE4D92-D83D-4159-B698-53B88EDBCED0}" srcId="{DF06E8FF-6BD9-4063-B420-A1768E402470}" destId="{A2BF71C3-ED81-434D-860E-2DD0F63DC550}" srcOrd="2" destOrd="0" parTransId="{D2709CCB-F054-4772-9DAF-F83DF2704353}" sibTransId="{0AC08B2B-6FC8-4596-9504-E880EEFA7CFA}"/>
    <dgm:cxn modelId="{C3E96EB0-1922-4649-9706-B7EE3EBC9F8D}" type="presOf" srcId="{A2BF71C3-ED81-434D-860E-2DD0F63DC550}" destId="{C8381973-20DC-4EDE-9DCE-DB849D7AA540}" srcOrd="1" destOrd="0" presId="urn:microsoft.com/office/officeart/2005/8/layout/pyramid3"/>
    <dgm:cxn modelId="{18A4E4E7-1154-4103-9C79-413C50982F99}" type="presOf" srcId="{DF06E8FF-6BD9-4063-B420-A1768E402470}" destId="{3A253CA8-181E-4EB8-B4F3-1E0774EBF64A}" srcOrd="0" destOrd="0" presId="urn:microsoft.com/office/officeart/2005/8/layout/pyramid3"/>
    <dgm:cxn modelId="{D5042F66-1EC2-4CA7-BB34-6094132EFCAE}" type="presParOf" srcId="{3A253CA8-181E-4EB8-B4F3-1E0774EBF64A}" destId="{F8BF3F48-708B-4DCB-8FE4-89D5BF4459AF}" srcOrd="0" destOrd="0" presId="urn:microsoft.com/office/officeart/2005/8/layout/pyramid3"/>
    <dgm:cxn modelId="{E846B33B-4A50-43D6-BB7C-F81AB6D9AB99}" type="presParOf" srcId="{F8BF3F48-708B-4DCB-8FE4-89D5BF4459AF}" destId="{C2665B56-D557-48F5-9096-ED4AF6D8657E}" srcOrd="0" destOrd="0" presId="urn:microsoft.com/office/officeart/2005/8/layout/pyramid3"/>
    <dgm:cxn modelId="{95FB7138-7871-4E2D-9F26-DA9C1CBFE1BA}" type="presParOf" srcId="{F8BF3F48-708B-4DCB-8FE4-89D5BF4459AF}" destId="{DA37FB6D-5906-4B07-8CF0-1710B780B621}" srcOrd="1" destOrd="0" presId="urn:microsoft.com/office/officeart/2005/8/layout/pyramid3"/>
    <dgm:cxn modelId="{C0525DAF-79DD-4CA3-A8A6-27D3536F13D6}" type="presParOf" srcId="{3A253CA8-181E-4EB8-B4F3-1E0774EBF64A}" destId="{7E81261D-3FA7-4BB8-9A8F-E92CAA088198}" srcOrd="1" destOrd="0" presId="urn:microsoft.com/office/officeart/2005/8/layout/pyramid3"/>
    <dgm:cxn modelId="{01F66793-3218-4E3A-B7AB-D921AFC80AAF}" type="presParOf" srcId="{7E81261D-3FA7-4BB8-9A8F-E92CAA088198}" destId="{F1296BA3-59FE-47B2-9432-8859D6D685F1}" srcOrd="0" destOrd="0" presId="urn:microsoft.com/office/officeart/2005/8/layout/pyramid3"/>
    <dgm:cxn modelId="{AE2CBD26-895A-47FC-9D02-6B9C8AEC5998}" type="presParOf" srcId="{7E81261D-3FA7-4BB8-9A8F-E92CAA088198}" destId="{4EAEC117-D312-477A-8B37-5F037108AB2B}" srcOrd="1" destOrd="0" presId="urn:microsoft.com/office/officeart/2005/8/layout/pyramid3"/>
    <dgm:cxn modelId="{926E3B4A-1481-403C-9CC1-6D72786DD4E7}" type="presParOf" srcId="{3A253CA8-181E-4EB8-B4F3-1E0774EBF64A}" destId="{B69AE087-1C37-42B0-8805-A968589D01D2}" srcOrd="2" destOrd="0" presId="urn:microsoft.com/office/officeart/2005/8/layout/pyramid3"/>
    <dgm:cxn modelId="{E89E991B-EF30-4385-88E1-C979AF909FC8}" type="presParOf" srcId="{B69AE087-1C37-42B0-8805-A968589D01D2}" destId="{9B1D39C3-5F5A-4135-A744-2F453BB1D029}" srcOrd="0" destOrd="0" presId="urn:microsoft.com/office/officeart/2005/8/layout/pyramid3"/>
    <dgm:cxn modelId="{02705D43-1A95-41F6-80A9-BDA2F252BFB0}" type="presParOf" srcId="{B69AE087-1C37-42B0-8805-A968589D01D2}" destId="{C8381973-20DC-4EDE-9DCE-DB849D7AA540}"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1C44C6-9D29-43B7-B462-D416D776278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766D5C5-8995-4FE1-8588-9A1ECBE05B4E}">
      <dgm:prSet phldrT="[Text]" custT="1"/>
      <dgm:spPr/>
      <dgm:t>
        <a:bodyPr/>
        <a:lstStyle/>
        <a:p>
          <a:r>
            <a:rPr lang="en-US" sz="1400" dirty="0">
              <a:latin typeface="Gill Sans MT" panose="020B0502020104020203" pitchFamily="34" charset="0"/>
            </a:rPr>
            <a:t>Available Opportunities/ Strategic Paths</a:t>
          </a:r>
        </a:p>
      </dgm:t>
    </dgm:pt>
    <dgm:pt modelId="{7D6D2B19-2D28-4AA9-81D2-B8F69E5EAE44}" type="parTrans" cxnId="{6619BAE7-9CA1-4922-9C21-E3DEA76FD4FC}">
      <dgm:prSet/>
      <dgm:spPr/>
      <dgm:t>
        <a:bodyPr/>
        <a:lstStyle/>
        <a:p>
          <a:endParaRPr lang="en-US"/>
        </a:p>
      </dgm:t>
    </dgm:pt>
    <dgm:pt modelId="{AB61528E-4ADF-46B1-8F44-64C5F2232427}" type="sibTrans" cxnId="{6619BAE7-9CA1-4922-9C21-E3DEA76FD4FC}">
      <dgm:prSet/>
      <dgm:spPr/>
      <dgm:t>
        <a:bodyPr/>
        <a:lstStyle/>
        <a:p>
          <a:endParaRPr lang="en-US"/>
        </a:p>
      </dgm:t>
    </dgm:pt>
    <dgm:pt modelId="{002D6CF0-3A95-4963-A720-22D1DD55D2E1}">
      <dgm:prSet phldrT="[Text]"/>
      <dgm:spPr/>
      <dgm:t>
        <a:bodyPr/>
        <a:lstStyle/>
        <a:p>
          <a:r>
            <a:rPr lang="en-US" dirty="0">
              <a:latin typeface="Gill Sans MT" panose="020B0502020104020203" pitchFamily="34" charset="0"/>
            </a:rPr>
            <a:t>Acquisition Opportunity / Path 1</a:t>
          </a:r>
        </a:p>
      </dgm:t>
    </dgm:pt>
    <dgm:pt modelId="{BF8BF7EB-7D81-49AC-B462-C48280B292B9}" type="parTrans" cxnId="{0DCC27DF-575A-420A-BC5E-A91FDC132FCE}">
      <dgm:prSet/>
      <dgm:spPr/>
      <dgm:t>
        <a:bodyPr/>
        <a:lstStyle/>
        <a:p>
          <a:endParaRPr lang="en-US"/>
        </a:p>
      </dgm:t>
    </dgm:pt>
    <dgm:pt modelId="{D1420D56-3116-4E73-87FC-1902C6356B38}" type="sibTrans" cxnId="{0DCC27DF-575A-420A-BC5E-A91FDC132FCE}">
      <dgm:prSet/>
      <dgm:spPr/>
      <dgm:t>
        <a:bodyPr/>
        <a:lstStyle/>
        <a:p>
          <a:endParaRPr lang="en-US"/>
        </a:p>
      </dgm:t>
    </dgm:pt>
    <dgm:pt modelId="{DDDCF2E5-E301-48D3-9BD1-8AB95DBA1A14}">
      <dgm:prSet phldrT="[Text]"/>
      <dgm:spPr/>
      <dgm:t>
        <a:bodyPr/>
        <a:lstStyle/>
        <a:p>
          <a:r>
            <a:rPr lang="en-US" dirty="0">
              <a:latin typeface="Gill Sans MT" panose="020B0502020104020203" pitchFamily="34" charset="0"/>
            </a:rPr>
            <a:t>Acquisition Opportunity / Path 2</a:t>
          </a:r>
        </a:p>
      </dgm:t>
    </dgm:pt>
    <dgm:pt modelId="{794C15F9-FCC9-4948-8BFD-762A7CC32827}" type="parTrans" cxnId="{22EBA1B2-7FEB-4A0E-ADF4-42661D7071F6}">
      <dgm:prSet/>
      <dgm:spPr/>
      <dgm:t>
        <a:bodyPr/>
        <a:lstStyle/>
        <a:p>
          <a:endParaRPr lang="en-US"/>
        </a:p>
      </dgm:t>
    </dgm:pt>
    <dgm:pt modelId="{EC7AD1F8-9E22-4D5A-A891-45D06A50CD5D}" type="sibTrans" cxnId="{22EBA1B2-7FEB-4A0E-ADF4-42661D7071F6}">
      <dgm:prSet/>
      <dgm:spPr/>
      <dgm:t>
        <a:bodyPr/>
        <a:lstStyle/>
        <a:p>
          <a:endParaRPr lang="en-US"/>
        </a:p>
      </dgm:t>
    </dgm:pt>
    <dgm:pt modelId="{C03268A1-8E68-49A6-9C83-CBFB06052AB1}">
      <dgm:prSet phldrT="[Text]"/>
      <dgm:spPr/>
      <dgm:t>
        <a:bodyPr/>
        <a:lstStyle/>
        <a:p>
          <a:r>
            <a:rPr lang="en-US" dirty="0">
              <a:latin typeface="Gill Sans MT" panose="020B0502020104020203" pitchFamily="34" charset="0"/>
            </a:rPr>
            <a:t>Optimization Initiative 1</a:t>
          </a:r>
        </a:p>
      </dgm:t>
    </dgm:pt>
    <dgm:pt modelId="{E88B4861-82D5-4F07-917B-C41A4FC4EECC}" type="parTrans" cxnId="{B02B8375-C353-4DF9-94B1-E59FF3598DAF}">
      <dgm:prSet/>
      <dgm:spPr/>
      <dgm:t>
        <a:bodyPr/>
        <a:lstStyle/>
        <a:p>
          <a:endParaRPr lang="en-US"/>
        </a:p>
      </dgm:t>
    </dgm:pt>
    <dgm:pt modelId="{4CE1A7CA-E4CF-4938-9662-08849D445449}" type="sibTrans" cxnId="{B02B8375-C353-4DF9-94B1-E59FF3598DAF}">
      <dgm:prSet/>
      <dgm:spPr/>
      <dgm:t>
        <a:bodyPr/>
        <a:lstStyle/>
        <a:p>
          <a:endParaRPr lang="en-US"/>
        </a:p>
      </dgm:t>
    </dgm:pt>
    <dgm:pt modelId="{B3F975BB-857B-4B0C-A9F3-64DCE23038E5}">
      <dgm:prSet/>
      <dgm:spPr/>
      <dgm:t>
        <a:bodyPr/>
        <a:lstStyle/>
        <a:p>
          <a:r>
            <a:rPr lang="en-US" dirty="0">
              <a:latin typeface="Gill Sans MT" panose="020B0502020104020203" pitchFamily="34" charset="0"/>
            </a:rPr>
            <a:t>Strategic Plan / Vision</a:t>
          </a:r>
        </a:p>
      </dgm:t>
    </dgm:pt>
    <dgm:pt modelId="{703D9A01-7A09-45BB-A981-E1742C8B164F}" type="parTrans" cxnId="{9C276B4D-8D35-4BDA-A2E5-33E46499455F}">
      <dgm:prSet/>
      <dgm:spPr/>
      <dgm:t>
        <a:bodyPr/>
        <a:lstStyle/>
        <a:p>
          <a:endParaRPr lang="en-US"/>
        </a:p>
      </dgm:t>
    </dgm:pt>
    <dgm:pt modelId="{950FB573-3B1B-4AF0-A46D-7FE7AE3E2AEE}" type="sibTrans" cxnId="{9C276B4D-8D35-4BDA-A2E5-33E46499455F}">
      <dgm:prSet/>
      <dgm:spPr/>
      <dgm:t>
        <a:bodyPr/>
        <a:lstStyle/>
        <a:p>
          <a:endParaRPr lang="en-US"/>
        </a:p>
      </dgm:t>
    </dgm:pt>
    <dgm:pt modelId="{6D0F2190-3A02-41FD-956B-DF167B8939E7}">
      <dgm:prSet/>
      <dgm:spPr/>
      <dgm:t>
        <a:bodyPr/>
        <a:lstStyle/>
        <a:p>
          <a:r>
            <a:rPr lang="en-US" dirty="0">
              <a:latin typeface="Gill Sans MT" panose="020B0502020104020203" pitchFamily="34" charset="0"/>
            </a:rPr>
            <a:t>Optimization Initiative 2</a:t>
          </a:r>
        </a:p>
      </dgm:t>
    </dgm:pt>
    <dgm:pt modelId="{11427CBF-9F98-4A4F-AEAA-128869762014}" type="parTrans" cxnId="{2984739F-A023-4D41-AFE4-A8ADF6607806}">
      <dgm:prSet/>
      <dgm:spPr/>
      <dgm:t>
        <a:bodyPr/>
        <a:lstStyle/>
        <a:p>
          <a:endParaRPr lang="en-US"/>
        </a:p>
      </dgm:t>
    </dgm:pt>
    <dgm:pt modelId="{A7EFA00A-E968-4991-B7CB-2EC44EB41BA5}" type="sibTrans" cxnId="{2984739F-A023-4D41-AFE4-A8ADF6607806}">
      <dgm:prSet/>
      <dgm:spPr/>
      <dgm:t>
        <a:bodyPr/>
        <a:lstStyle/>
        <a:p>
          <a:endParaRPr lang="en-US"/>
        </a:p>
      </dgm:t>
    </dgm:pt>
    <dgm:pt modelId="{C0C3525E-1E00-4265-A7BC-2137A6DF572D}">
      <dgm:prSet/>
      <dgm:spPr/>
      <dgm:t>
        <a:bodyPr/>
        <a:lstStyle/>
        <a:p>
          <a:r>
            <a:rPr lang="en-US" dirty="0">
              <a:latin typeface="Gill Sans MT" panose="020B0502020104020203" pitchFamily="34" charset="0"/>
            </a:rPr>
            <a:t>Organic Expansion Market 1</a:t>
          </a:r>
        </a:p>
      </dgm:t>
    </dgm:pt>
    <dgm:pt modelId="{0E9A66D2-7A3E-4F42-91E9-EA8C62807228}" type="parTrans" cxnId="{16E9877D-364C-4346-BEB9-B409DABF983F}">
      <dgm:prSet/>
      <dgm:spPr/>
      <dgm:t>
        <a:bodyPr/>
        <a:lstStyle/>
        <a:p>
          <a:endParaRPr lang="en-US"/>
        </a:p>
      </dgm:t>
    </dgm:pt>
    <dgm:pt modelId="{12D77CE2-F488-4FBE-8920-60C7922C5A97}" type="sibTrans" cxnId="{16E9877D-364C-4346-BEB9-B409DABF983F}">
      <dgm:prSet/>
      <dgm:spPr/>
      <dgm:t>
        <a:bodyPr/>
        <a:lstStyle/>
        <a:p>
          <a:endParaRPr lang="en-US"/>
        </a:p>
      </dgm:t>
    </dgm:pt>
    <dgm:pt modelId="{972D96ED-C209-4F89-8528-6A20749B2B14}">
      <dgm:prSet/>
      <dgm:spPr/>
      <dgm:t>
        <a:bodyPr/>
        <a:lstStyle/>
        <a:p>
          <a:r>
            <a:rPr lang="en-US" dirty="0">
              <a:latin typeface="Gill Sans MT" panose="020B0502020104020203" pitchFamily="34" charset="0"/>
            </a:rPr>
            <a:t>Organic Expansion Market 2</a:t>
          </a:r>
        </a:p>
      </dgm:t>
    </dgm:pt>
    <dgm:pt modelId="{7ADAA77F-B000-430F-8A69-ACBE1D516693}" type="parTrans" cxnId="{A3024A99-A4CD-496A-B0C9-496A88125D7B}">
      <dgm:prSet/>
      <dgm:spPr/>
      <dgm:t>
        <a:bodyPr/>
        <a:lstStyle/>
        <a:p>
          <a:endParaRPr lang="en-US"/>
        </a:p>
      </dgm:t>
    </dgm:pt>
    <dgm:pt modelId="{48867E4A-0EEF-4884-91B2-67017D5725FA}" type="sibTrans" cxnId="{A3024A99-A4CD-496A-B0C9-496A88125D7B}">
      <dgm:prSet/>
      <dgm:spPr/>
      <dgm:t>
        <a:bodyPr/>
        <a:lstStyle/>
        <a:p>
          <a:endParaRPr lang="en-US"/>
        </a:p>
      </dgm:t>
    </dgm:pt>
    <dgm:pt modelId="{41C9826C-D3DD-43A2-BA60-D4FD95AE28DF}" type="pres">
      <dgm:prSet presAssocID="{321C44C6-9D29-43B7-B462-D416D7762786}" presName="hierChild1" presStyleCnt="0">
        <dgm:presLayoutVars>
          <dgm:orgChart val="1"/>
          <dgm:chPref val="1"/>
          <dgm:dir/>
          <dgm:animOne val="branch"/>
          <dgm:animLvl val="lvl"/>
          <dgm:resizeHandles/>
        </dgm:presLayoutVars>
      </dgm:prSet>
      <dgm:spPr/>
    </dgm:pt>
    <dgm:pt modelId="{43DB1D8E-C8F4-42BC-AE96-E02402DC26DC}" type="pres">
      <dgm:prSet presAssocID="{B3F975BB-857B-4B0C-A9F3-64DCE23038E5}" presName="hierRoot1" presStyleCnt="0">
        <dgm:presLayoutVars>
          <dgm:hierBranch val="init"/>
        </dgm:presLayoutVars>
      </dgm:prSet>
      <dgm:spPr/>
    </dgm:pt>
    <dgm:pt modelId="{ED48C8CD-0084-44EA-8F68-9490FFC1CE07}" type="pres">
      <dgm:prSet presAssocID="{B3F975BB-857B-4B0C-A9F3-64DCE23038E5}" presName="rootComposite1" presStyleCnt="0"/>
      <dgm:spPr/>
    </dgm:pt>
    <dgm:pt modelId="{76BE25CE-B504-410E-A650-B1B2C8025D28}" type="pres">
      <dgm:prSet presAssocID="{B3F975BB-857B-4B0C-A9F3-64DCE23038E5}" presName="rootText1" presStyleLbl="node0" presStyleIdx="0" presStyleCnt="2" custLinFactX="20922" custLinFactY="-56836" custLinFactNeighborX="100000" custLinFactNeighborY="-100000">
        <dgm:presLayoutVars>
          <dgm:chPref val="3"/>
        </dgm:presLayoutVars>
      </dgm:prSet>
      <dgm:spPr/>
    </dgm:pt>
    <dgm:pt modelId="{8DBE14E8-0E5F-494C-81B0-477B5E5F44A4}" type="pres">
      <dgm:prSet presAssocID="{B3F975BB-857B-4B0C-A9F3-64DCE23038E5}" presName="rootConnector1" presStyleLbl="node1" presStyleIdx="0" presStyleCnt="0"/>
      <dgm:spPr/>
    </dgm:pt>
    <dgm:pt modelId="{F20AF887-3AD3-462E-816C-4D623DB9AD13}" type="pres">
      <dgm:prSet presAssocID="{B3F975BB-857B-4B0C-A9F3-64DCE23038E5}" presName="hierChild2" presStyleCnt="0"/>
      <dgm:spPr/>
    </dgm:pt>
    <dgm:pt modelId="{C288901C-6CE7-4EE0-945D-3610E68055F5}" type="pres">
      <dgm:prSet presAssocID="{B3F975BB-857B-4B0C-A9F3-64DCE23038E5}" presName="hierChild3" presStyleCnt="0"/>
      <dgm:spPr/>
    </dgm:pt>
    <dgm:pt modelId="{FD491A84-AD5E-49BB-B8F8-266E12748668}" type="pres">
      <dgm:prSet presAssocID="{2766D5C5-8995-4FE1-8588-9A1ECBE05B4E}" presName="hierRoot1" presStyleCnt="0">
        <dgm:presLayoutVars>
          <dgm:hierBranch val="init"/>
        </dgm:presLayoutVars>
      </dgm:prSet>
      <dgm:spPr/>
    </dgm:pt>
    <dgm:pt modelId="{72301664-2BB8-42AF-8456-0A07082CCFAE}" type="pres">
      <dgm:prSet presAssocID="{2766D5C5-8995-4FE1-8588-9A1ECBE05B4E}" presName="rootComposite1" presStyleCnt="0"/>
      <dgm:spPr/>
    </dgm:pt>
    <dgm:pt modelId="{8AF44D96-AB9A-46F0-A997-AFBFFF8934BA}" type="pres">
      <dgm:prSet presAssocID="{2766D5C5-8995-4FE1-8588-9A1ECBE05B4E}" presName="rootText1" presStyleLbl="node0" presStyleIdx="1" presStyleCnt="2" custScaleX="103110">
        <dgm:presLayoutVars>
          <dgm:chPref val="3"/>
        </dgm:presLayoutVars>
      </dgm:prSet>
      <dgm:spPr/>
    </dgm:pt>
    <dgm:pt modelId="{B2387DB4-88CE-4B0D-B288-88C3B4C78F3F}" type="pres">
      <dgm:prSet presAssocID="{2766D5C5-8995-4FE1-8588-9A1ECBE05B4E}" presName="rootConnector1" presStyleLbl="node1" presStyleIdx="0" presStyleCnt="0"/>
      <dgm:spPr/>
    </dgm:pt>
    <dgm:pt modelId="{3D043DC5-75D3-4375-8E66-B1FC81455A6C}" type="pres">
      <dgm:prSet presAssocID="{2766D5C5-8995-4FE1-8588-9A1ECBE05B4E}" presName="hierChild2" presStyleCnt="0"/>
      <dgm:spPr/>
    </dgm:pt>
    <dgm:pt modelId="{3307C0D9-6B9B-4595-A9DF-4E3F91598445}" type="pres">
      <dgm:prSet presAssocID="{BF8BF7EB-7D81-49AC-B462-C48280B292B9}" presName="Name37" presStyleLbl="parChTrans1D2" presStyleIdx="0" presStyleCnt="6"/>
      <dgm:spPr/>
    </dgm:pt>
    <dgm:pt modelId="{F3B86020-3750-4460-ADEA-FF7C498C3A30}" type="pres">
      <dgm:prSet presAssocID="{002D6CF0-3A95-4963-A720-22D1DD55D2E1}" presName="hierRoot2" presStyleCnt="0">
        <dgm:presLayoutVars>
          <dgm:hierBranch val="init"/>
        </dgm:presLayoutVars>
      </dgm:prSet>
      <dgm:spPr/>
    </dgm:pt>
    <dgm:pt modelId="{1C4A5114-EDD6-48F1-8B40-96C76DCBC6FE}" type="pres">
      <dgm:prSet presAssocID="{002D6CF0-3A95-4963-A720-22D1DD55D2E1}" presName="rootComposite" presStyleCnt="0"/>
      <dgm:spPr/>
    </dgm:pt>
    <dgm:pt modelId="{E8CDB659-6771-45E0-9EE4-82C5A4B0236E}" type="pres">
      <dgm:prSet presAssocID="{002D6CF0-3A95-4963-A720-22D1DD55D2E1}" presName="rootText" presStyleLbl="node2" presStyleIdx="0" presStyleCnt="6">
        <dgm:presLayoutVars>
          <dgm:chPref val="3"/>
        </dgm:presLayoutVars>
      </dgm:prSet>
      <dgm:spPr/>
    </dgm:pt>
    <dgm:pt modelId="{B78E4A61-B937-40D2-912C-F642B20625A9}" type="pres">
      <dgm:prSet presAssocID="{002D6CF0-3A95-4963-A720-22D1DD55D2E1}" presName="rootConnector" presStyleLbl="node2" presStyleIdx="0" presStyleCnt="6"/>
      <dgm:spPr/>
    </dgm:pt>
    <dgm:pt modelId="{CD8A48CE-B3C0-4AE1-B493-277984662727}" type="pres">
      <dgm:prSet presAssocID="{002D6CF0-3A95-4963-A720-22D1DD55D2E1}" presName="hierChild4" presStyleCnt="0"/>
      <dgm:spPr/>
    </dgm:pt>
    <dgm:pt modelId="{284D1E36-CB99-44BB-9F12-1FFC990B5108}" type="pres">
      <dgm:prSet presAssocID="{002D6CF0-3A95-4963-A720-22D1DD55D2E1}" presName="hierChild5" presStyleCnt="0"/>
      <dgm:spPr/>
    </dgm:pt>
    <dgm:pt modelId="{167D5BFE-94D6-4207-A688-36EB7DBB9995}" type="pres">
      <dgm:prSet presAssocID="{794C15F9-FCC9-4948-8BFD-762A7CC32827}" presName="Name37" presStyleLbl="parChTrans1D2" presStyleIdx="1" presStyleCnt="6"/>
      <dgm:spPr/>
    </dgm:pt>
    <dgm:pt modelId="{FEF8CC2A-BA41-436A-B31F-3EE0093C06A6}" type="pres">
      <dgm:prSet presAssocID="{DDDCF2E5-E301-48D3-9BD1-8AB95DBA1A14}" presName="hierRoot2" presStyleCnt="0">
        <dgm:presLayoutVars>
          <dgm:hierBranch val="init"/>
        </dgm:presLayoutVars>
      </dgm:prSet>
      <dgm:spPr/>
    </dgm:pt>
    <dgm:pt modelId="{38D57B5E-2884-44F8-B1DD-E4F22D2BB249}" type="pres">
      <dgm:prSet presAssocID="{DDDCF2E5-E301-48D3-9BD1-8AB95DBA1A14}" presName="rootComposite" presStyleCnt="0"/>
      <dgm:spPr/>
    </dgm:pt>
    <dgm:pt modelId="{0BE6F7E0-0341-4F86-8FD9-55A3E542C749}" type="pres">
      <dgm:prSet presAssocID="{DDDCF2E5-E301-48D3-9BD1-8AB95DBA1A14}" presName="rootText" presStyleLbl="node2" presStyleIdx="1" presStyleCnt="6">
        <dgm:presLayoutVars>
          <dgm:chPref val="3"/>
        </dgm:presLayoutVars>
      </dgm:prSet>
      <dgm:spPr/>
    </dgm:pt>
    <dgm:pt modelId="{45052FD7-9966-4B54-8465-2E569BC67614}" type="pres">
      <dgm:prSet presAssocID="{DDDCF2E5-E301-48D3-9BD1-8AB95DBA1A14}" presName="rootConnector" presStyleLbl="node2" presStyleIdx="1" presStyleCnt="6"/>
      <dgm:spPr/>
    </dgm:pt>
    <dgm:pt modelId="{11195A09-88DA-425C-828C-C09E71B2EA18}" type="pres">
      <dgm:prSet presAssocID="{DDDCF2E5-E301-48D3-9BD1-8AB95DBA1A14}" presName="hierChild4" presStyleCnt="0"/>
      <dgm:spPr/>
    </dgm:pt>
    <dgm:pt modelId="{2D15DA18-7A6F-403B-B77E-38B7125FF09B}" type="pres">
      <dgm:prSet presAssocID="{DDDCF2E5-E301-48D3-9BD1-8AB95DBA1A14}" presName="hierChild5" presStyleCnt="0"/>
      <dgm:spPr/>
    </dgm:pt>
    <dgm:pt modelId="{660EAA6E-DC2A-4D68-A737-0AAE1C5A14C2}" type="pres">
      <dgm:prSet presAssocID="{E88B4861-82D5-4F07-917B-C41A4FC4EECC}" presName="Name37" presStyleLbl="parChTrans1D2" presStyleIdx="2" presStyleCnt="6"/>
      <dgm:spPr/>
    </dgm:pt>
    <dgm:pt modelId="{F27C3946-1824-4F91-9F6E-2DC118D61A79}" type="pres">
      <dgm:prSet presAssocID="{C03268A1-8E68-49A6-9C83-CBFB06052AB1}" presName="hierRoot2" presStyleCnt="0">
        <dgm:presLayoutVars>
          <dgm:hierBranch val="init"/>
        </dgm:presLayoutVars>
      </dgm:prSet>
      <dgm:spPr/>
    </dgm:pt>
    <dgm:pt modelId="{8F2FBB64-BE50-46D8-BC7B-AD09E1365ECE}" type="pres">
      <dgm:prSet presAssocID="{C03268A1-8E68-49A6-9C83-CBFB06052AB1}" presName="rootComposite" presStyleCnt="0"/>
      <dgm:spPr/>
    </dgm:pt>
    <dgm:pt modelId="{7BC01480-21ED-425D-8589-DF0244122E0A}" type="pres">
      <dgm:prSet presAssocID="{C03268A1-8E68-49A6-9C83-CBFB06052AB1}" presName="rootText" presStyleLbl="node2" presStyleIdx="2" presStyleCnt="6">
        <dgm:presLayoutVars>
          <dgm:chPref val="3"/>
        </dgm:presLayoutVars>
      </dgm:prSet>
      <dgm:spPr/>
    </dgm:pt>
    <dgm:pt modelId="{23A936EE-B795-4BF1-96A1-557C8717AC5F}" type="pres">
      <dgm:prSet presAssocID="{C03268A1-8E68-49A6-9C83-CBFB06052AB1}" presName="rootConnector" presStyleLbl="node2" presStyleIdx="2" presStyleCnt="6"/>
      <dgm:spPr/>
    </dgm:pt>
    <dgm:pt modelId="{3C41DFEC-1BE9-402A-8031-9144D4E6384D}" type="pres">
      <dgm:prSet presAssocID="{C03268A1-8E68-49A6-9C83-CBFB06052AB1}" presName="hierChild4" presStyleCnt="0"/>
      <dgm:spPr/>
    </dgm:pt>
    <dgm:pt modelId="{64862612-7FFB-4E5A-914B-2EA4CE4A0C5D}" type="pres">
      <dgm:prSet presAssocID="{C03268A1-8E68-49A6-9C83-CBFB06052AB1}" presName="hierChild5" presStyleCnt="0"/>
      <dgm:spPr/>
    </dgm:pt>
    <dgm:pt modelId="{BAB3E1F6-1B63-4621-B524-D4B73C44CBF8}" type="pres">
      <dgm:prSet presAssocID="{11427CBF-9F98-4A4F-AEAA-128869762014}" presName="Name37" presStyleLbl="parChTrans1D2" presStyleIdx="3" presStyleCnt="6"/>
      <dgm:spPr/>
    </dgm:pt>
    <dgm:pt modelId="{F48BB644-94CE-4A88-925C-4F6FB95292F5}" type="pres">
      <dgm:prSet presAssocID="{6D0F2190-3A02-41FD-956B-DF167B8939E7}" presName="hierRoot2" presStyleCnt="0">
        <dgm:presLayoutVars>
          <dgm:hierBranch val="init"/>
        </dgm:presLayoutVars>
      </dgm:prSet>
      <dgm:spPr/>
    </dgm:pt>
    <dgm:pt modelId="{F2DF6CA2-B145-488A-AA41-092CDF010259}" type="pres">
      <dgm:prSet presAssocID="{6D0F2190-3A02-41FD-956B-DF167B8939E7}" presName="rootComposite" presStyleCnt="0"/>
      <dgm:spPr/>
    </dgm:pt>
    <dgm:pt modelId="{729CBC39-EC8E-44EB-8859-1D5B64773BF3}" type="pres">
      <dgm:prSet presAssocID="{6D0F2190-3A02-41FD-956B-DF167B8939E7}" presName="rootText" presStyleLbl="node2" presStyleIdx="3" presStyleCnt="6">
        <dgm:presLayoutVars>
          <dgm:chPref val="3"/>
        </dgm:presLayoutVars>
      </dgm:prSet>
      <dgm:spPr/>
    </dgm:pt>
    <dgm:pt modelId="{8CC3D64C-65E5-41EB-87E8-44071FE52069}" type="pres">
      <dgm:prSet presAssocID="{6D0F2190-3A02-41FD-956B-DF167B8939E7}" presName="rootConnector" presStyleLbl="node2" presStyleIdx="3" presStyleCnt="6"/>
      <dgm:spPr/>
    </dgm:pt>
    <dgm:pt modelId="{48DD8D72-218E-4867-9882-F98FD1C86B7A}" type="pres">
      <dgm:prSet presAssocID="{6D0F2190-3A02-41FD-956B-DF167B8939E7}" presName="hierChild4" presStyleCnt="0"/>
      <dgm:spPr/>
    </dgm:pt>
    <dgm:pt modelId="{466B6892-9138-46D9-A6C3-34DF5345FF0A}" type="pres">
      <dgm:prSet presAssocID="{6D0F2190-3A02-41FD-956B-DF167B8939E7}" presName="hierChild5" presStyleCnt="0"/>
      <dgm:spPr/>
    </dgm:pt>
    <dgm:pt modelId="{F065D28B-8652-4A42-8658-E413B3307E53}" type="pres">
      <dgm:prSet presAssocID="{0E9A66D2-7A3E-4F42-91E9-EA8C62807228}" presName="Name37" presStyleLbl="parChTrans1D2" presStyleIdx="4" presStyleCnt="6"/>
      <dgm:spPr/>
    </dgm:pt>
    <dgm:pt modelId="{062FF28E-205E-4527-8BD6-29625601F96E}" type="pres">
      <dgm:prSet presAssocID="{C0C3525E-1E00-4265-A7BC-2137A6DF572D}" presName="hierRoot2" presStyleCnt="0">
        <dgm:presLayoutVars>
          <dgm:hierBranch val="init"/>
        </dgm:presLayoutVars>
      </dgm:prSet>
      <dgm:spPr/>
    </dgm:pt>
    <dgm:pt modelId="{E26F45EC-7655-4869-BFBC-D715627242BD}" type="pres">
      <dgm:prSet presAssocID="{C0C3525E-1E00-4265-A7BC-2137A6DF572D}" presName="rootComposite" presStyleCnt="0"/>
      <dgm:spPr/>
    </dgm:pt>
    <dgm:pt modelId="{0B65D387-45D8-460D-80E1-B3A654B4D64C}" type="pres">
      <dgm:prSet presAssocID="{C0C3525E-1E00-4265-A7BC-2137A6DF572D}" presName="rootText" presStyleLbl="node2" presStyleIdx="4" presStyleCnt="6">
        <dgm:presLayoutVars>
          <dgm:chPref val="3"/>
        </dgm:presLayoutVars>
      </dgm:prSet>
      <dgm:spPr/>
    </dgm:pt>
    <dgm:pt modelId="{98149269-4CDF-47CC-AD99-710D074B9C79}" type="pres">
      <dgm:prSet presAssocID="{C0C3525E-1E00-4265-A7BC-2137A6DF572D}" presName="rootConnector" presStyleLbl="node2" presStyleIdx="4" presStyleCnt="6"/>
      <dgm:spPr/>
    </dgm:pt>
    <dgm:pt modelId="{B349540C-D1F9-4026-A8FB-8BA03EEFBBFC}" type="pres">
      <dgm:prSet presAssocID="{C0C3525E-1E00-4265-A7BC-2137A6DF572D}" presName="hierChild4" presStyleCnt="0"/>
      <dgm:spPr/>
    </dgm:pt>
    <dgm:pt modelId="{40B46A19-7C8D-471B-85DD-24B90A124B84}" type="pres">
      <dgm:prSet presAssocID="{C0C3525E-1E00-4265-A7BC-2137A6DF572D}" presName="hierChild5" presStyleCnt="0"/>
      <dgm:spPr/>
    </dgm:pt>
    <dgm:pt modelId="{B1ACD86F-C0BD-4C5A-A0A9-DE344DAD88B2}" type="pres">
      <dgm:prSet presAssocID="{7ADAA77F-B000-430F-8A69-ACBE1D516693}" presName="Name37" presStyleLbl="parChTrans1D2" presStyleIdx="5" presStyleCnt="6"/>
      <dgm:spPr/>
    </dgm:pt>
    <dgm:pt modelId="{6B5F8E47-67DF-4C0B-A500-28E8F6B9BADB}" type="pres">
      <dgm:prSet presAssocID="{972D96ED-C209-4F89-8528-6A20749B2B14}" presName="hierRoot2" presStyleCnt="0">
        <dgm:presLayoutVars>
          <dgm:hierBranch val="init"/>
        </dgm:presLayoutVars>
      </dgm:prSet>
      <dgm:spPr/>
    </dgm:pt>
    <dgm:pt modelId="{15199AC0-F699-43CD-A582-F929D90BD372}" type="pres">
      <dgm:prSet presAssocID="{972D96ED-C209-4F89-8528-6A20749B2B14}" presName="rootComposite" presStyleCnt="0"/>
      <dgm:spPr/>
    </dgm:pt>
    <dgm:pt modelId="{B23651AD-A37E-4164-985A-62E984909D46}" type="pres">
      <dgm:prSet presAssocID="{972D96ED-C209-4F89-8528-6A20749B2B14}" presName="rootText" presStyleLbl="node2" presStyleIdx="5" presStyleCnt="6">
        <dgm:presLayoutVars>
          <dgm:chPref val="3"/>
        </dgm:presLayoutVars>
      </dgm:prSet>
      <dgm:spPr/>
    </dgm:pt>
    <dgm:pt modelId="{B3B3AF3E-8B95-45BA-98FE-20C564D85C7C}" type="pres">
      <dgm:prSet presAssocID="{972D96ED-C209-4F89-8528-6A20749B2B14}" presName="rootConnector" presStyleLbl="node2" presStyleIdx="5" presStyleCnt="6"/>
      <dgm:spPr/>
    </dgm:pt>
    <dgm:pt modelId="{EAB8DD48-7230-4312-9969-EA602D83A93E}" type="pres">
      <dgm:prSet presAssocID="{972D96ED-C209-4F89-8528-6A20749B2B14}" presName="hierChild4" presStyleCnt="0"/>
      <dgm:spPr/>
    </dgm:pt>
    <dgm:pt modelId="{4A0DAAD1-BB48-4CFC-A032-80961DCA8A4B}" type="pres">
      <dgm:prSet presAssocID="{972D96ED-C209-4F89-8528-6A20749B2B14}" presName="hierChild5" presStyleCnt="0"/>
      <dgm:spPr/>
    </dgm:pt>
    <dgm:pt modelId="{76205C87-430D-4C29-8229-91FDB961889C}" type="pres">
      <dgm:prSet presAssocID="{2766D5C5-8995-4FE1-8588-9A1ECBE05B4E}" presName="hierChild3" presStyleCnt="0"/>
      <dgm:spPr/>
    </dgm:pt>
  </dgm:ptLst>
  <dgm:cxnLst>
    <dgm:cxn modelId="{C0DCE91B-5EE5-4E50-892C-DEF881E473C2}" type="presOf" srcId="{B3F975BB-857B-4B0C-A9F3-64DCE23038E5}" destId="{8DBE14E8-0E5F-494C-81B0-477B5E5F44A4}" srcOrd="1" destOrd="0" presId="urn:microsoft.com/office/officeart/2005/8/layout/orgChart1"/>
    <dgm:cxn modelId="{5AF09B1E-FFC1-446A-890A-350E764B5A2F}" type="presOf" srcId="{7ADAA77F-B000-430F-8A69-ACBE1D516693}" destId="{B1ACD86F-C0BD-4C5A-A0A9-DE344DAD88B2}" srcOrd="0" destOrd="0" presId="urn:microsoft.com/office/officeart/2005/8/layout/orgChart1"/>
    <dgm:cxn modelId="{7667902B-F461-4510-9FC4-CAE4973FC421}" type="presOf" srcId="{BF8BF7EB-7D81-49AC-B462-C48280B292B9}" destId="{3307C0D9-6B9B-4595-A9DF-4E3F91598445}" srcOrd="0" destOrd="0" presId="urn:microsoft.com/office/officeart/2005/8/layout/orgChart1"/>
    <dgm:cxn modelId="{560C092C-2FDE-43BE-BD2E-E51923A6E258}" type="presOf" srcId="{C0C3525E-1E00-4265-A7BC-2137A6DF572D}" destId="{0B65D387-45D8-460D-80E1-B3A654B4D64C}" srcOrd="0" destOrd="0" presId="urn:microsoft.com/office/officeart/2005/8/layout/orgChart1"/>
    <dgm:cxn modelId="{E0355638-CE3B-4D20-97F8-51391403B94E}" type="presOf" srcId="{972D96ED-C209-4F89-8528-6A20749B2B14}" destId="{B23651AD-A37E-4164-985A-62E984909D46}" srcOrd="0" destOrd="0" presId="urn:microsoft.com/office/officeart/2005/8/layout/orgChart1"/>
    <dgm:cxn modelId="{E9A0D360-88DD-45E7-9262-0DCFEEC7B895}" type="presOf" srcId="{972D96ED-C209-4F89-8528-6A20749B2B14}" destId="{B3B3AF3E-8B95-45BA-98FE-20C564D85C7C}" srcOrd="1" destOrd="0" presId="urn:microsoft.com/office/officeart/2005/8/layout/orgChart1"/>
    <dgm:cxn modelId="{9C276B4D-8D35-4BDA-A2E5-33E46499455F}" srcId="{321C44C6-9D29-43B7-B462-D416D7762786}" destId="{B3F975BB-857B-4B0C-A9F3-64DCE23038E5}" srcOrd="0" destOrd="0" parTransId="{703D9A01-7A09-45BB-A981-E1742C8B164F}" sibTransId="{950FB573-3B1B-4AF0-A46D-7FE7AE3E2AEE}"/>
    <dgm:cxn modelId="{B02B8375-C353-4DF9-94B1-E59FF3598DAF}" srcId="{2766D5C5-8995-4FE1-8588-9A1ECBE05B4E}" destId="{C03268A1-8E68-49A6-9C83-CBFB06052AB1}" srcOrd="2" destOrd="0" parTransId="{E88B4861-82D5-4F07-917B-C41A4FC4EECC}" sibTransId="{4CE1A7CA-E4CF-4938-9662-08849D445449}"/>
    <dgm:cxn modelId="{16E9877D-364C-4346-BEB9-B409DABF983F}" srcId="{2766D5C5-8995-4FE1-8588-9A1ECBE05B4E}" destId="{C0C3525E-1E00-4265-A7BC-2137A6DF572D}" srcOrd="4" destOrd="0" parTransId="{0E9A66D2-7A3E-4F42-91E9-EA8C62807228}" sibTransId="{12D77CE2-F488-4FBE-8920-60C7922C5A97}"/>
    <dgm:cxn modelId="{7EFBE77F-B289-4FBA-8B53-F3BDA1957252}" type="presOf" srcId="{E88B4861-82D5-4F07-917B-C41A4FC4EECC}" destId="{660EAA6E-DC2A-4D68-A737-0AAE1C5A14C2}" srcOrd="0" destOrd="0" presId="urn:microsoft.com/office/officeart/2005/8/layout/orgChart1"/>
    <dgm:cxn modelId="{25FFB780-36CB-4AF6-A20E-4E67329B7D7D}" type="presOf" srcId="{B3F975BB-857B-4B0C-A9F3-64DCE23038E5}" destId="{76BE25CE-B504-410E-A650-B1B2C8025D28}" srcOrd="0" destOrd="0" presId="urn:microsoft.com/office/officeart/2005/8/layout/orgChart1"/>
    <dgm:cxn modelId="{5ACBDD8F-ABBC-452C-AF88-678E8A70EB62}" type="presOf" srcId="{DDDCF2E5-E301-48D3-9BD1-8AB95DBA1A14}" destId="{45052FD7-9966-4B54-8465-2E569BC67614}" srcOrd="1" destOrd="0" presId="urn:microsoft.com/office/officeart/2005/8/layout/orgChart1"/>
    <dgm:cxn modelId="{A3024A99-A4CD-496A-B0C9-496A88125D7B}" srcId="{2766D5C5-8995-4FE1-8588-9A1ECBE05B4E}" destId="{972D96ED-C209-4F89-8528-6A20749B2B14}" srcOrd="5" destOrd="0" parTransId="{7ADAA77F-B000-430F-8A69-ACBE1D516693}" sibTransId="{48867E4A-0EEF-4884-91B2-67017D5725FA}"/>
    <dgm:cxn modelId="{2984739F-A023-4D41-AFE4-A8ADF6607806}" srcId="{2766D5C5-8995-4FE1-8588-9A1ECBE05B4E}" destId="{6D0F2190-3A02-41FD-956B-DF167B8939E7}" srcOrd="3" destOrd="0" parTransId="{11427CBF-9F98-4A4F-AEAA-128869762014}" sibTransId="{A7EFA00A-E968-4991-B7CB-2EC44EB41BA5}"/>
    <dgm:cxn modelId="{CFACC29F-1681-4D4A-89B5-56FF1296F201}" type="presOf" srcId="{2766D5C5-8995-4FE1-8588-9A1ECBE05B4E}" destId="{8AF44D96-AB9A-46F0-A997-AFBFFF8934BA}" srcOrd="0" destOrd="0" presId="urn:microsoft.com/office/officeart/2005/8/layout/orgChart1"/>
    <dgm:cxn modelId="{A2126DA1-0532-498B-A382-827E9324CE82}" type="presOf" srcId="{6D0F2190-3A02-41FD-956B-DF167B8939E7}" destId="{729CBC39-EC8E-44EB-8859-1D5B64773BF3}" srcOrd="0" destOrd="0" presId="urn:microsoft.com/office/officeart/2005/8/layout/orgChart1"/>
    <dgm:cxn modelId="{901352AC-E853-4147-8EB8-68E77DB73573}" type="presOf" srcId="{C0C3525E-1E00-4265-A7BC-2137A6DF572D}" destId="{98149269-4CDF-47CC-AD99-710D074B9C79}" srcOrd="1" destOrd="0" presId="urn:microsoft.com/office/officeart/2005/8/layout/orgChart1"/>
    <dgm:cxn modelId="{22EBA1B2-7FEB-4A0E-ADF4-42661D7071F6}" srcId="{2766D5C5-8995-4FE1-8588-9A1ECBE05B4E}" destId="{DDDCF2E5-E301-48D3-9BD1-8AB95DBA1A14}" srcOrd="1" destOrd="0" parTransId="{794C15F9-FCC9-4948-8BFD-762A7CC32827}" sibTransId="{EC7AD1F8-9E22-4D5A-A891-45D06A50CD5D}"/>
    <dgm:cxn modelId="{B85DAABC-20B3-49E2-8489-917B080FE173}" type="presOf" srcId="{0E9A66D2-7A3E-4F42-91E9-EA8C62807228}" destId="{F065D28B-8652-4A42-8658-E413B3307E53}" srcOrd="0" destOrd="0" presId="urn:microsoft.com/office/officeart/2005/8/layout/orgChart1"/>
    <dgm:cxn modelId="{7AAD06BD-8222-49C8-B4F9-00AF8BFCF6D7}" type="presOf" srcId="{11427CBF-9F98-4A4F-AEAA-128869762014}" destId="{BAB3E1F6-1B63-4621-B524-D4B73C44CBF8}" srcOrd="0" destOrd="0" presId="urn:microsoft.com/office/officeart/2005/8/layout/orgChart1"/>
    <dgm:cxn modelId="{4C3B1EC5-4F83-44FD-AFB5-4D8235ED4732}" type="presOf" srcId="{C03268A1-8E68-49A6-9C83-CBFB06052AB1}" destId="{23A936EE-B795-4BF1-96A1-557C8717AC5F}" srcOrd="1" destOrd="0" presId="urn:microsoft.com/office/officeart/2005/8/layout/orgChart1"/>
    <dgm:cxn modelId="{CC1701C7-82EC-443D-A3F4-EF9815E22EF2}" type="presOf" srcId="{794C15F9-FCC9-4948-8BFD-762A7CC32827}" destId="{167D5BFE-94D6-4207-A688-36EB7DBB9995}" srcOrd="0" destOrd="0" presId="urn:microsoft.com/office/officeart/2005/8/layout/orgChart1"/>
    <dgm:cxn modelId="{F8FABEC8-A135-4113-BF9C-495266B03394}" type="presOf" srcId="{C03268A1-8E68-49A6-9C83-CBFB06052AB1}" destId="{7BC01480-21ED-425D-8589-DF0244122E0A}" srcOrd="0" destOrd="0" presId="urn:microsoft.com/office/officeart/2005/8/layout/orgChart1"/>
    <dgm:cxn modelId="{CA489FCB-BD4B-4D9F-929E-4919D3F5AFD4}" type="presOf" srcId="{DDDCF2E5-E301-48D3-9BD1-8AB95DBA1A14}" destId="{0BE6F7E0-0341-4F86-8FD9-55A3E542C749}" srcOrd="0" destOrd="0" presId="urn:microsoft.com/office/officeart/2005/8/layout/orgChart1"/>
    <dgm:cxn modelId="{EC2EA0CF-89BD-489E-9FC5-241C3C90B949}" type="presOf" srcId="{002D6CF0-3A95-4963-A720-22D1DD55D2E1}" destId="{E8CDB659-6771-45E0-9EE4-82C5A4B0236E}" srcOrd="0" destOrd="0" presId="urn:microsoft.com/office/officeart/2005/8/layout/orgChart1"/>
    <dgm:cxn modelId="{0DCC27DF-575A-420A-BC5E-A91FDC132FCE}" srcId="{2766D5C5-8995-4FE1-8588-9A1ECBE05B4E}" destId="{002D6CF0-3A95-4963-A720-22D1DD55D2E1}" srcOrd="0" destOrd="0" parTransId="{BF8BF7EB-7D81-49AC-B462-C48280B292B9}" sibTransId="{D1420D56-3116-4E73-87FC-1902C6356B38}"/>
    <dgm:cxn modelId="{317775DF-A43B-43CF-85D7-C69F8F497DBB}" type="presOf" srcId="{002D6CF0-3A95-4963-A720-22D1DD55D2E1}" destId="{B78E4A61-B937-40D2-912C-F642B20625A9}" srcOrd="1" destOrd="0" presId="urn:microsoft.com/office/officeart/2005/8/layout/orgChart1"/>
    <dgm:cxn modelId="{6619BAE7-9CA1-4922-9C21-E3DEA76FD4FC}" srcId="{321C44C6-9D29-43B7-B462-D416D7762786}" destId="{2766D5C5-8995-4FE1-8588-9A1ECBE05B4E}" srcOrd="1" destOrd="0" parTransId="{7D6D2B19-2D28-4AA9-81D2-B8F69E5EAE44}" sibTransId="{AB61528E-4ADF-46B1-8F44-64C5F2232427}"/>
    <dgm:cxn modelId="{025009E8-6D14-43A6-9AE7-F2D620F8C50B}" type="presOf" srcId="{321C44C6-9D29-43B7-B462-D416D7762786}" destId="{41C9826C-D3DD-43A2-BA60-D4FD95AE28DF}" srcOrd="0" destOrd="0" presId="urn:microsoft.com/office/officeart/2005/8/layout/orgChart1"/>
    <dgm:cxn modelId="{EBFA9FF2-7CF1-4580-9511-6084B15619C7}" type="presOf" srcId="{2766D5C5-8995-4FE1-8588-9A1ECBE05B4E}" destId="{B2387DB4-88CE-4B0D-B288-88C3B4C78F3F}" srcOrd="1" destOrd="0" presId="urn:microsoft.com/office/officeart/2005/8/layout/orgChart1"/>
    <dgm:cxn modelId="{78631FF9-C2C6-472A-BFE2-69CACD3A1BBC}" type="presOf" srcId="{6D0F2190-3A02-41FD-956B-DF167B8939E7}" destId="{8CC3D64C-65E5-41EB-87E8-44071FE52069}" srcOrd="1" destOrd="0" presId="urn:microsoft.com/office/officeart/2005/8/layout/orgChart1"/>
    <dgm:cxn modelId="{7AFF26D6-49C3-48B2-87AB-83A412ABF319}" type="presParOf" srcId="{41C9826C-D3DD-43A2-BA60-D4FD95AE28DF}" destId="{43DB1D8E-C8F4-42BC-AE96-E02402DC26DC}" srcOrd="0" destOrd="0" presId="urn:microsoft.com/office/officeart/2005/8/layout/orgChart1"/>
    <dgm:cxn modelId="{3468A34B-C0D2-44FD-8075-06E981C3FEB7}" type="presParOf" srcId="{43DB1D8E-C8F4-42BC-AE96-E02402DC26DC}" destId="{ED48C8CD-0084-44EA-8F68-9490FFC1CE07}" srcOrd="0" destOrd="0" presId="urn:microsoft.com/office/officeart/2005/8/layout/orgChart1"/>
    <dgm:cxn modelId="{224E57CF-49E1-4C90-8AE0-FA50D9BCA20C}" type="presParOf" srcId="{ED48C8CD-0084-44EA-8F68-9490FFC1CE07}" destId="{76BE25CE-B504-410E-A650-B1B2C8025D28}" srcOrd="0" destOrd="0" presId="urn:microsoft.com/office/officeart/2005/8/layout/orgChart1"/>
    <dgm:cxn modelId="{EA8C14CE-19E3-4D2D-B48C-622CD26C59B3}" type="presParOf" srcId="{ED48C8CD-0084-44EA-8F68-9490FFC1CE07}" destId="{8DBE14E8-0E5F-494C-81B0-477B5E5F44A4}" srcOrd="1" destOrd="0" presId="urn:microsoft.com/office/officeart/2005/8/layout/orgChart1"/>
    <dgm:cxn modelId="{43CBB409-0A0F-4871-9F01-06E43963DFE5}" type="presParOf" srcId="{43DB1D8E-C8F4-42BC-AE96-E02402DC26DC}" destId="{F20AF887-3AD3-462E-816C-4D623DB9AD13}" srcOrd="1" destOrd="0" presId="urn:microsoft.com/office/officeart/2005/8/layout/orgChart1"/>
    <dgm:cxn modelId="{617BEC32-D3F0-44ED-9405-D8139B054FC6}" type="presParOf" srcId="{43DB1D8E-C8F4-42BC-AE96-E02402DC26DC}" destId="{C288901C-6CE7-4EE0-945D-3610E68055F5}" srcOrd="2" destOrd="0" presId="urn:microsoft.com/office/officeart/2005/8/layout/orgChart1"/>
    <dgm:cxn modelId="{5CC964DF-DD75-4A52-9004-29F96EB2A89F}" type="presParOf" srcId="{41C9826C-D3DD-43A2-BA60-D4FD95AE28DF}" destId="{FD491A84-AD5E-49BB-B8F8-266E12748668}" srcOrd="1" destOrd="0" presId="urn:microsoft.com/office/officeart/2005/8/layout/orgChart1"/>
    <dgm:cxn modelId="{A2C9FC0A-89F5-48CF-A4BD-9CE6F8E933D3}" type="presParOf" srcId="{FD491A84-AD5E-49BB-B8F8-266E12748668}" destId="{72301664-2BB8-42AF-8456-0A07082CCFAE}" srcOrd="0" destOrd="0" presId="urn:microsoft.com/office/officeart/2005/8/layout/orgChart1"/>
    <dgm:cxn modelId="{478C2B60-2802-4B4F-BDB2-84D7EF8E0E01}" type="presParOf" srcId="{72301664-2BB8-42AF-8456-0A07082CCFAE}" destId="{8AF44D96-AB9A-46F0-A997-AFBFFF8934BA}" srcOrd="0" destOrd="0" presId="urn:microsoft.com/office/officeart/2005/8/layout/orgChart1"/>
    <dgm:cxn modelId="{4E8BC203-4FEB-49A5-83A4-3537CA4B4E54}" type="presParOf" srcId="{72301664-2BB8-42AF-8456-0A07082CCFAE}" destId="{B2387DB4-88CE-4B0D-B288-88C3B4C78F3F}" srcOrd="1" destOrd="0" presId="urn:microsoft.com/office/officeart/2005/8/layout/orgChart1"/>
    <dgm:cxn modelId="{32E1C058-527D-415E-A49D-6702ED350FA7}" type="presParOf" srcId="{FD491A84-AD5E-49BB-B8F8-266E12748668}" destId="{3D043DC5-75D3-4375-8E66-B1FC81455A6C}" srcOrd="1" destOrd="0" presId="urn:microsoft.com/office/officeart/2005/8/layout/orgChart1"/>
    <dgm:cxn modelId="{7DBE5E19-AB72-4D68-AB7D-98550ACEDAFF}" type="presParOf" srcId="{3D043DC5-75D3-4375-8E66-B1FC81455A6C}" destId="{3307C0D9-6B9B-4595-A9DF-4E3F91598445}" srcOrd="0" destOrd="0" presId="urn:microsoft.com/office/officeart/2005/8/layout/orgChart1"/>
    <dgm:cxn modelId="{99680594-A798-4479-BAAF-0B6C498420FC}" type="presParOf" srcId="{3D043DC5-75D3-4375-8E66-B1FC81455A6C}" destId="{F3B86020-3750-4460-ADEA-FF7C498C3A30}" srcOrd="1" destOrd="0" presId="urn:microsoft.com/office/officeart/2005/8/layout/orgChart1"/>
    <dgm:cxn modelId="{10FDA160-0730-4A7A-83A6-5F11294EDB3A}" type="presParOf" srcId="{F3B86020-3750-4460-ADEA-FF7C498C3A30}" destId="{1C4A5114-EDD6-48F1-8B40-96C76DCBC6FE}" srcOrd="0" destOrd="0" presId="urn:microsoft.com/office/officeart/2005/8/layout/orgChart1"/>
    <dgm:cxn modelId="{3D9C398F-5723-4725-9F21-E7C9E3834467}" type="presParOf" srcId="{1C4A5114-EDD6-48F1-8B40-96C76DCBC6FE}" destId="{E8CDB659-6771-45E0-9EE4-82C5A4B0236E}" srcOrd="0" destOrd="0" presId="urn:microsoft.com/office/officeart/2005/8/layout/orgChart1"/>
    <dgm:cxn modelId="{BB49102C-C595-42C5-BF87-5A6A03160713}" type="presParOf" srcId="{1C4A5114-EDD6-48F1-8B40-96C76DCBC6FE}" destId="{B78E4A61-B937-40D2-912C-F642B20625A9}" srcOrd="1" destOrd="0" presId="urn:microsoft.com/office/officeart/2005/8/layout/orgChart1"/>
    <dgm:cxn modelId="{DCE18C95-28CD-4C2B-8C6A-A92902FEC82E}" type="presParOf" srcId="{F3B86020-3750-4460-ADEA-FF7C498C3A30}" destId="{CD8A48CE-B3C0-4AE1-B493-277984662727}" srcOrd="1" destOrd="0" presId="urn:microsoft.com/office/officeart/2005/8/layout/orgChart1"/>
    <dgm:cxn modelId="{41656714-0203-4C61-8ECA-D526ECDE7BBE}" type="presParOf" srcId="{F3B86020-3750-4460-ADEA-FF7C498C3A30}" destId="{284D1E36-CB99-44BB-9F12-1FFC990B5108}" srcOrd="2" destOrd="0" presId="urn:microsoft.com/office/officeart/2005/8/layout/orgChart1"/>
    <dgm:cxn modelId="{17F09B66-3F44-405F-89A6-FD0F61F71689}" type="presParOf" srcId="{3D043DC5-75D3-4375-8E66-B1FC81455A6C}" destId="{167D5BFE-94D6-4207-A688-36EB7DBB9995}" srcOrd="2" destOrd="0" presId="urn:microsoft.com/office/officeart/2005/8/layout/orgChart1"/>
    <dgm:cxn modelId="{A9A05325-E832-4090-9F56-2474635A969B}" type="presParOf" srcId="{3D043DC5-75D3-4375-8E66-B1FC81455A6C}" destId="{FEF8CC2A-BA41-436A-B31F-3EE0093C06A6}" srcOrd="3" destOrd="0" presId="urn:microsoft.com/office/officeart/2005/8/layout/orgChart1"/>
    <dgm:cxn modelId="{D04E5F38-F86B-47C4-9B98-4DA493777105}" type="presParOf" srcId="{FEF8CC2A-BA41-436A-B31F-3EE0093C06A6}" destId="{38D57B5E-2884-44F8-B1DD-E4F22D2BB249}" srcOrd="0" destOrd="0" presId="urn:microsoft.com/office/officeart/2005/8/layout/orgChart1"/>
    <dgm:cxn modelId="{A8F3BF77-3795-42E3-8A89-90A63746FF91}" type="presParOf" srcId="{38D57B5E-2884-44F8-B1DD-E4F22D2BB249}" destId="{0BE6F7E0-0341-4F86-8FD9-55A3E542C749}" srcOrd="0" destOrd="0" presId="urn:microsoft.com/office/officeart/2005/8/layout/orgChart1"/>
    <dgm:cxn modelId="{2A460A34-E668-45A8-8012-6D8201EEEBF9}" type="presParOf" srcId="{38D57B5E-2884-44F8-B1DD-E4F22D2BB249}" destId="{45052FD7-9966-4B54-8465-2E569BC67614}" srcOrd="1" destOrd="0" presId="urn:microsoft.com/office/officeart/2005/8/layout/orgChart1"/>
    <dgm:cxn modelId="{A4F3B202-1721-4E64-9EAD-F66046D998DD}" type="presParOf" srcId="{FEF8CC2A-BA41-436A-B31F-3EE0093C06A6}" destId="{11195A09-88DA-425C-828C-C09E71B2EA18}" srcOrd="1" destOrd="0" presId="urn:microsoft.com/office/officeart/2005/8/layout/orgChart1"/>
    <dgm:cxn modelId="{2E718B9C-D4C8-45C8-973B-A6AFEED1F47A}" type="presParOf" srcId="{FEF8CC2A-BA41-436A-B31F-3EE0093C06A6}" destId="{2D15DA18-7A6F-403B-B77E-38B7125FF09B}" srcOrd="2" destOrd="0" presId="urn:microsoft.com/office/officeart/2005/8/layout/orgChart1"/>
    <dgm:cxn modelId="{2FB3D2EE-E61A-46FD-99D5-C76495C12FAD}" type="presParOf" srcId="{3D043DC5-75D3-4375-8E66-B1FC81455A6C}" destId="{660EAA6E-DC2A-4D68-A737-0AAE1C5A14C2}" srcOrd="4" destOrd="0" presId="urn:microsoft.com/office/officeart/2005/8/layout/orgChart1"/>
    <dgm:cxn modelId="{9E52FA80-8824-47EF-8526-AED7AB887D84}" type="presParOf" srcId="{3D043DC5-75D3-4375-8E66-B1FC81455A6C}" destId="{F27C3946-1824-4F91-9F6E-2DC118D61A79}" srcOrd="5" destOrd="0" presId="urn:microsoft.com/office/officeart/2005/8/layout/orgChart1"/>
    <dgm:cxn modelId="{76FF7BD5-3AFC-4765-99CC-A4750EAB7E02}" type="presParOf" srcId="{F27C3946-1824-4F91-9F6E-2DC118D61A79}" destId="{8F2FBB64-BE50-46D8-BC7B-AD09E1365ECE}" srcOrd="0" destOrd="0" presId="urn:microsoft.com/office/officeart/2005/8/layout/orgChart1"/>
    <dgm:cxn modelId="{AD1E492A-4B2E-4DD7-BB7A-6FDE0BDA103B}" type="presParOf" srcId="{8F2FBB64-BE50-46D8-BC7B-AD09E1365ECE}" destId="{7BC01480-21ED-425D-8589-DF0244122E0A}" srcOrd="0" destOrd="0" presId="urn:microsoft.com/office/officeart/2005/8/layout/orgChart1"/>
    <dgm:cxn modelId="{399ADFCC-F4BE-408E-94C6-CEF8C398F2A6}" type="presParOf" srcId="{8F2FBB64-BE50-46D8-BC7B-AD09E1365ECE}" destId="{23A936EE-B795-4BF1-96A1-557C8717AC5F}" srcOrd="1" destOrd="0" presId="urn:microsoft.com/office/officeart/2005/8/layout/orgChart1"/>
    <dgm:cxn modelId="{AB1F403F-CC64-422C-9CA0-79FAC56F76A2}" type="presParOf" srcId="{F27C3946-1824-4F91-9F6E-2DC118D61A79}" destId="{3C41DFEC-1BE9-402A-8031-9144D4E6384D}" srcOrd="1" destOrd="0" presId="urn:microsoft.com/office/officeart/2005/8/layout/orgChart1"/>
    <dgm:cxn modelId="{CB543268-B658-4A07-8256-6D5DBEDDB5C1}" type="presParOf" srcId="{F27C3946-1824-4F91-9F6E-2DC118D61A79}" destId="{64862612-7FFB-4E5A-914B-2EA4CE4A0C5D}" srcOrd="2" destOrd="0" presId="urn:microsoft.com/office/officeart/2005/8/layout/orgChart1"/>
    <dgm:cxn modelId="{FBACFA50-C3B1-4C07-B95F-50CCF5D27A1B}" type="presParOf" srcId="{3D043DC5-75D3-4375-8E66-B1FC81455A6C}" destId="{BAB3E1F6-1B63-4621-B524-D4B73C44CBF8}" srcOrd="6" destOrd="0" presId="urn:microsoft.com/office/officeart/2005/8/layout/orgChart1"/>
    <dgm:cxn modelId="{199E4714-8636-45D6-BEB2-CA338E502AD6}" type="presParOf" srcId="{3D043DC5-75D3-4375-8E66-B1FC81455A6C}" destId="{F48BB644-94CE-4A88-925C-4F6FB95292F5}" srcOrd="7" destOrd="0" presId="urn:microsoft.com/office/officeart/2005/8/layout/orgChart1"/>
    <dgm:cxn modelId="{5ED46896-6602-4139-A5A6-F8F2D4654727}" type="presParOf" srcId="{F48BB644-94CE-4A88-925C-4F6FB95292F5}" destId="{F2DF6CA2-B145-488A-AA41-092CDF010259}" srcOrd="0" destOrd="0" presId="urn:microsoft.com/office/officeart/2005/8/layout/orgChart1"/>
    <dgm:cxn modelId="{C6B01F29-9B89-42DE-B6B8-575BB3D214F9}" type="presParOf" srcId="{F2DF6CA2-B145-488A-AA41-092CDF010259}" destId="{729CBC39-EC8E-44EB-8859-1D5B64773BF3}" srcOrd="0" destOrd="0" presId="urn:microsoft.com/office/officeart/2005/8/layout/orgChart1"/>
    <dgm:cxn modelId="{9E35433A-BAEC-4908-B031-8E2D697A5084}" type="presParOf" srcId="{F2DF6CA2-B145-488A-AA41-092CDF010259}" destId="{8CC3D64C-65E5-41EB-87E8-44071FE52069}" srcOrd="1" destOrd="0" presId="urn:microsoft.com/office/officeart/2005/8/layout/orgChart1"/>
    <dgm:cxn modelId="{819012C0-A1DB-4375-8BD1-82D36C911B5D}" type="presParOf" srcId="{F48BB644-94CE-4A88-925C-4F6FB95292F5}" destId="{48DD8D72-218E-4867-9882-F98FD1C86B7A}" srcOrd="1" destOrd="0" presId="urn:microsoft.com/office/officeart/2005/8/layout/orgChart1"/>
    <dgm:cxn modelId="{E3AFE64F-582C-474D-875D-094A0D1D5FFB}" type="presParOf" srcId="{F48BB644-94CE-4A88-925C-4F6FB95292F5}" destId="{466B6892-9138-46D9-A6C3-34DF5345FF0A}" srcOrd="2" destOrd="0" presId="urn:microsoft.com/office/officeart/2005/8/layout/orgChart1"/>
    <dgm:cxn modelId="{349B7B87-0053-40C0-B51C-0AC4B2752042}" type="presParOf" srcId="{3D043DC5-75D3-4375-8E66-B1FC81455A6C}" destId="{F065D28B-8652-4A42-8658-E413B3307E53}" srcOrd="8" destOrd="0" presId="urn:microsoft.com/office/officeart/2005/8/layout/orgChart1"/>
    <dgm:cxn modelId="{A174ACCA-7986-4676-A251-15F983D4CCF3}" type="presParOf" srcId="{3D043DC5-75D3-4375-8E66-B1FC81455A6C}" destId="{062FF28E-205E-4527-8BD6-29625601F96E}" srcOrd="9" destOrd="0" presId="urn:microsoft.com/office/officeart/2005/8/layout/orgChart1"/>
    <dgm:cxn modelId="{4B24984E-D1CF-4319-9DE6-8E7F80F62522}" type="presParOf" srcId="{062FF28E-205E-4527-8BD6-29625601F96E}" destId="{E26F45EC-7655-4869-BFBC-D715627242BD}" srcOrd="0" destOrd="0" presId="urn:microsoft.com/office/officeart/2005/8/layout/orgChart1"/>
    <dgm:cxn modelId="{3832F46C-592C-412B-9559-184A0709482B}" type="presParOf" srcId="{E26F45EC-7655-4869-BFBC-D715627242BD}" destId="{0B65D387-45D8-460D-80E1-B3A654B4D64C}" srcOrd="0" destOrd="0" presId="urn:microsoft.com/office/officeart/2005/8/layout/orgChart1"/>
    <dgm:cxn modelId="{A6E8D69D-BE01-4C3A-992A-38DA7659FF1A}" type="presParOf" srcId="{E26F45EC-7655-4869-BFBC-D715627242BD}" destId="{98149269-4CDF-47CC-AD99-710D074B9C79}" srcOrd="1" destOrd="0" presId="urn:microsoft.com/office/officeart/2005/8/layout/orgChart1"/>
    <dgm:cxn modelId="{7259CCC6-18D1-4A53-833E-A2C528516453}" type="presParOf" srcId="{062FF28E-205E-4527-8BD6-29625601F96E}" destId="{B349540C-D1F9-4026-A8FB-8BA03EEFBBFC}" srcOrd="1" destOrd="0" presId="urn:microsoft.com/office/officeart/2005/8/layout/orgChart1"/>
    <dgm:cxn modelId="{6E8684FB-D2CA-4B3D-8B08-CB784C228FA4}" type="presParOf" srcId="{062FF28E-205E-4527-8BD6-29625601F96E}" destId="{40B46A19-7C8D-471B-85DD-24B90A124B84}" srcOrd="2" destOrd="0" presId="urn:microsoft.com/office/officeart/2005/8/layout/orgChart1"/>
    <dgm:cxn modelId="{0A45A7B2-8A43-4176-8A54-523682948E21}" type="presParOf" srcId="{3D043DC5-75D3-4375-8E66-B1FC81455A6C}" destId="{B1ACD86F-C0BD-4C5A-A0A9-DE344DAD88B2}" srcOrd="10" destOrd="0" presId="urn:microsoft.com/office/officeart/2005/8/layout/orgChart1"/>
    <dgm:cxn modelId="{5816BBAD-D501-4EAD-A89D-DC6B47FEA1E0}" type="presParOf" srcId="{3D043DC5-75D3-4375-8E66-B1FC81455A6C}" destId="{6B5F8E47-67DF-4C0B-A500-28E8F6B9BADB}" srcOrd="11" destOrd="0" presId="urn:microsoft.com/office/officeart/2005/8/layout/orgChart1"/>
    <dgm:cxn modelId="{6F215C7A-BFA7-441F-9851-3953E5538426}" type="presParOf" srcId="{6B5F8E47-67DF-4C0B-A500-28E8F6B9BADB}" destId="{15199AC0-F699-43CD-A582-F929D90BD372}" srcOrd="0" destOrd="0" presId="urn:microsoft.com/office/officeart/2005/8/layout/orgChart1"/>
    <dgm:cxn modelId="{69FE681E-5FEE-4B46-B352-BCD398E2F887}" type="presParOf" srcId="{15199AC0-F699-43CD-A582-F929D90BD372}" destId="{B23651AD-A37E-4164-985A-62E984909D46}" srcOrd="0" destOrd="0" presId="urn:microsoft.com/office/officeart/2005/8/layout/orgChart1"/>
    <dgm:cxn modelId="{0F1FE754-01E4-48A7-ABDC-E010045AC9D6}" type="presParOf" srcId="{15199AC0-F699-43CD-A582-F929D90BD372}" destId="{B3B3AF3E-8B95-45BA-98FE-20C564D85C7C}" srcOrd="1" destOrd="0" presId="urn:microsoft.com/office/officeart/2005/8/layout/orgChart1"/>
    <dgm:cxn modelId="{37E248D2-B89F-41E4-A4BE-7676237F616B}" type="presParOf" srcId="{6B5F8E47-67DF-4C0B-A500-28E8F6B9BADB}" destId="{EAB8DD48-7230-4312-9969-EA602D83A93E}" srcOrd="1" destOrd="0" presId="urn:microsoft.com/office/officeart/2005/8/layout/orgChart1"/>
    <dgm:cxn modelId="{5FC2CDD1-202F-4EE4-8B33-90E08154E48D}" type="presParOf" srcId="{6B5F8E47-67DF-4C0B-A500-28E8F6B9BADB}" destId="{4A0DAAD1-BB48-4CFC-A032-80961DCA8A4B}" srcOrd="2" destOrd="0" presId="urn:microsoft.com/office/officeart/2005/8/layout/orgChart1"/>
    <dgm:cxn modelId="{16DB2D02-C196-49DB-8EB0-F4D4A97D39BF}" type="presParOf" srcId="{FD491A84-AD5E-49BB-B8F8-266E12748668}" destId="{76205C87-430D-4C29-8229-91FDB961889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76B7BA-69BC-4F5D-9970-8A117B144721}" type="doc">
      <dgm:prSet loTypeId="urn:microsoft.com/office/officeart/2005/8/layout/arrow1" loCatId="process" qsTypeId="urn:microsoft.com/office/officeart/2005/8/quickstyle/simple1" qsCatId="simple" csTypeId="urn:microsoft.com/office/officeart/2005/8/colors/accent1_2" csCatId="accent1" phldr="1"/>
      <dgm:spPr/>
      <dgm:t>
        <a:bodyPr/>
        <a:lstStyle/>
        <a:p>
          <a:endParaRPr lang="en-US"/>
        </a:p>
      </dgm:t>
    </dgm:pt>
    <dgm:pt modelId="{5738CA27-A93B-4889-BD21-C6E64CB5782E}" type="pres">
      <dgm:prSet presAssocID="{2076B7BA-69BC-4F5D-9970-8A117B144721}" presName="cycle" presStyleCnt="0">
        <dgm:presLayoutVars>
          <dgm:dir/>
          <dgm:resizeHandles val="exact"/>
        </dgm:presLayoutVars>
      </dgm:prSet>
      <dgm:spPr/>
    </dgm:pt>
  </dgm:ptLst>
  <dgm:cxnLst>
    <dgm:cxn modelId="{7384FBB6-CAB9-4AAA-BAF2-04B056085DD0}" type="presOf" srcId="{2076B7BA-69BC-4F5D-9970-8A117B144721}" destId="{5738CA27-A93B-4889-BD21-C6E64CB5782E}" srcOrd="0" destOrd="0" presId="urn:microsoft.com/office/officeart/2005/8/layout/arrow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65B56-D557-48F5-9096-ED4AF6D8657E}">
      <dsp:nvSpPr>
        <dsp:cNvPr id="0" name=""/>
        <dsp:cNvSpPr/>
      </dsp:nvSpPr>
      <dsp:spPr>
        <a:xfrm rot="10800000">
          <a:off x="0" y="0"/>
          <a:ext cx="5727699" cy="1786466"/>
        </a:xfrm>
        <a:prstGeom prst="trapezoid">
          <a:avLst>
            <a:gd name="adj" fmla="val 53436"/>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latin typeface="Gill Sans MT" panose="020B0502020104020203" pitchFamily="34" charset="0"/>
            </a:rPr>
            <a:t>2025 Strategic Vision</a:t>
          </a:r>
        </a:p>
      </dsp:txBody>
      <dsp:txXfrm rot="-10800000">
        <a:off x="1002347" y="0"/>
        <a:ext cx="3723005" cy="1786466"/>
      </dsp:txXfrm>
    </dsp:sp>
    <dsp:sp modelId="{F1296BA3-59FE-47B2-9432-8859D6D685F1}">
      <dsp:nvSpPr>
        <dsp:cNvPr id="0" name=""/>
        <dsp:cNvSpPr/>
      </dsp:nvSpPr>
      <dsp:spPr>
        <a:xfrm rot="10800000">
          <a:off x="954616" y="1786466"/>
          <a:ext cx="3818466" cy="1786466"/>
        </a:xfrm>
        <a:prstGeom prst="trapezoid">
          <a:avLst>
            <a:gd name="adj" fmla="val 53436"/>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latin typeface="Gill Sans MT" panose="020B0502020104020203" pitchFamily="34" charset="0"/>
            </a:rPr>
            <a:t>Tactical Steps and Specific Goals Underwriting Vision Achievement</a:t>
          </a:r>
        </a:p>
      </dsp:txBody>
      <dsp:txXfrm rot="-10800000">
        <a:off x="1622848" y="1786466"/>
        <a:ext cx="2482003" cy="1786466"/>
      </dsp:txXfrm>
    </dsp:sp>
    <dsp:sp modelId="{9B1D39C3-5F5A-4135-A744-2F453BB1D029}">
      <dsp:nvSpPr>
        <dsp:cNvPr id="0" name=""/>
        <dsp:cNvSpPr/>
      </dsp:nvSpPr>
      <dsp:spPr>
        <a:xfrm rot="10800000">
          <a:off x="1911142" y="3572933"/>
          <a:ext cx="1930807" cy="1786466"/>
        </a:xfrm>
        <a:prstGeom prst="trapezoid">
          <a:avLst>
            <a:gd name="adj" fmla="val 53436"/>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t" anchorCtr="0">
          <a:noAutofit/>
        </a:bodyPr>
        <a:lstStyle/>
        <a:p>
          <a:pPr marL="0" lvl="0" indent="0" algn="ctr" defTabSz="355600">
            <a:lnSpc>
              <a:spcPct val="90000"/>
            </a:lnSpc>
            <a:spcBef>
              <a:spcPct val="0"/>
            </a:spcBef>
            <a:spcAft>
              <a:spcPct val="35000"/>
            </a:spcAft>
            <a:buNone/>
          </a:pPr>
          <a:endParaRPr lang="en-US" sz="800" b="0" kern="1200" dirty="0">
            <a:solidFill>
              <a:schemeClr val="bg1"/>
            </a:solidFill>
            <a:latin typeface="Gill Sans MT" panose="020B0502020104020203" pitchFamily="34" charset="0"/>
          </a:endParaRPr>
        </a:p>
        <a:p>
          <a:pPr marL="0" lvl="0" indent="0" algn="ctr" defTabSz="355600">
            <a:lnSpc>
              <a:spcPct val="90000"/>
            </a:lnSpc>
            <a:spcBef>
              <a:spcPct val="0"/>
            </a:spcBef>
            <a:spcAft>
              <a:spcPct val="35000"/>
            </a:spcAft>
            <a:buNone/>
          </a:pPr>
          <a:r>
            <a:rPr lang="en-US" sz="1800" b="0" kern="1200" dirty="0">
              <a:solidFill>
                <a:schemeClr val="bg1"/>
              </a:solidFill>
              <a:latin typeface="Gill Sans MT" panose="020B0502020104020203" pitchFamily="34" charset="0"/>
            </a:rPr>
            <a:t>KPIs &amp; </a:t>
          </a:r>
          <a:br>
            <a:rPr lang="en-US" sz="1800" b="0" kern="1200" dirty="0">
              <a:solidFill>
                <a:schemeClr val="bg1"/>
              </a:solidFill>
              <a:latin typeface="Gill Sans MT" panose="020B0502020104020203" pitchFamily="34" charset="0"/>
            </a:rPr>
          </a:br>
          <a:r>
            <a:rPr lang="en-US" sz="1800" b="0" kern="1200" dirty="0">
              <a:solidFill>
                <a:schemeClr val="bg1"/>
              </a:solidFill>
              <a:latin typeface="Gill Sans MT" panose="020B0502020104020203" pitchFamily="34" charset="0"/>
            </a:rPr>
            <a:t>Attendant</a:t>
          </a:r>
          <a:r>
            <a:rPr lang="en-US" sz="1800" b="1" kern="1200" dirty="0">
              <a:solidFill>
                <a:schemeClr val="bg1"/>
              </a:solidFill>
              <a:latin typeface="Gill Sans MT" panose="020B0502020104020203" pitchFamily="34" charset="0"/>
            </a:rPr>
            <a:t> </a:t>
          </a:r>
          <a:br>
            <a:rPr lang="en-US" sz="1800" b="1" kern="1200" dirty="0">
              <a:solidFill>
                <a:schemeClr val="bg1"/>
              </a:solidFill>
              <a:latin typeface="Gill Sans MT" panose="020B0502020104020203" pitchFamily="34" charset="0"/>
            </a:rPr>
          </a:br>
          <a:r>
            <a:rPr lang="en-US" sz="1800" b="0" kern="1200" dirty="0">
              <a:solidFill>
                <a:schemeClr val="bg1"/>
              </a:solidFill>
              <a:latin typeface="Gill Sans MT" panose="020B0502020104020203" pitchFamily="34" charset="0"/>
            </a:rPr>
            <a:t>Protocols</a:t>
          </a:r>
        </a:p>
      </dsp:txBody>
      <dsp:txXfrm rot="-10800000">
        <a:off x="1911142" y="3572933"/>
        <a:ext cx="1930807" cy="17864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65B56-D557-48F5-9096-ED4AF6D8657E}">
      <dsp:nvSpPr>
        <dsp:cNvPr id="0" name=""/>
        <dsp:cNvSpPr/>
      </dsp:nvSpPr>
      <dsp:spPr>
        <a:xfrm rot="10800000">
          <a:off x="0" y="0"/>
          <a:ext cx="4624251" cy="1453855"/>
        </a:xfrm>
        <a:prstGeom prst="trapezoid">
          <a:avLst>
            <a:gd name="adj" fmla="val 53011"/>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latin typeface="Gill Sans MT" panose="020B0502020104020203" pitchFamily="34" charset="0"/>
            </a:rPr>
            <a:t>Integrated Solutions Provider – Business &amp; Residential</a:t>
          </a:r>
        </a:p>
      </dsp:txBody>
      <dsp:txXfrm rot="-10800000">
        <a:off x="809243" y="0"/>
        <a:ext cx="3005763" cy="1453855"/>
      </dsp:txXfrm>
    </dsp:sp>
    <dsp:sp modelId="{F1296BA3-59FE-47B2-9432-8859D6D685F1}">
      <dsp:nvSpPr>
        <dsp:cNvPr id="0" name=""/>
        <dsp:cNvSpPr/>
      </dsp:nvSpPr>
      <dsp:spPr>
        <a:xfrm rot="10800000">
          <a:off x="770708" y="1453855"/>
          <a:ext cx="3082833" cy="1453855"/>
        </a:xfrm>
        <a:prstGeom prst="trapezoid">
          <a:avLst>
            <a:gd name="adj" fmla="val 53011"/>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latin typeface="Gill Sans MT" panose="020B0502020104020203" pitchFamily="34" charset="0"/>
            </a:rPr>
            <a:t>Go-To Provider For Select Services - Business</a:t>
          </a:r>
        </a:p>
      </dsp:txBody>
      <dsp:txXfrm rot="-10800000">
        <a:off x="1310204" y="1453855"/>
        <a:ext cx="2003842" cy="1453855"/>
      </dsp:txXfrm>
    </dsp:sp>
    <dsp:sp modelId="{9B1D39C3-5F5A-4135-A744-2F453BB1D029}">
      <dsp:nvSpPr>
        <dsp:cNvPr id="0" name=""/>
        <dsp:cNvSpPr/>
      </dsp:nvSpPr>
      <dsp:spPr>
        <a:xfrm rot="10800000">
          <a:off x="1532707" y="2907711"/>
          <a:ext cx="1558835" cy="1453855"/>
        </a:xfrm>
        <a:prstGeom prst="trapezoid">
          <a:avLst>
            <a:gd name="adj" fmla="val 53011"/>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t" anchorCtr="0">
          <a:noAutofit/>
        </a:bodyPr>
        <a:lstStyle/>
        <a:p>
          <a:pPr marL="0" lvl="0" indent="0" algn="ctr" defTabSz="889000">
            <a:lnSpc>
              <a:spcPct val="90000"/>
            </a:lnSpc>
            <a:spcBef>
              <a:spcPct val="0"/>
            </a:spcBef>
            <a:spcAft>
              <a:spcPct val="35000"/>
            </a:spcAft>
            <a:buNone/>
          </a:pPr>
          <a:r>
            <a:rPr lang="en-US" sz="2000" kern="1200" dirty="0">
              <a:solidFill>
                <a:schemeClr val="bg1"/>
              </a:solidFill>
              <a:latin typeface="Gill Sans MT" panose="020B0502020104020203" pitchFamily="34" charset="0"/>
            </a:rPr>
            <a:t>Pipe    Provider</a:t>
          </a:r>
        </a:p>
      </dsp:txBody>
      <dsp:txXfrm rot="-10800000">
        <a:off x="1532707" y="2907711"/>
        <a:ext cx="1558835" cy="14538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CD86F-C0BD-4C5A-A0A9-DE344DAD88B2}">
      <dsp:nvSpPr>
        <dsp:cNvPr id="0" name=""/>
        <dsp:cNvSpPr/>
      </dsp:nvSpPr>
      <dsp:spPr>
        <a:xfrm>
          <a:off x="5433060" y="3479241"/>
          <a:ext cx="4659461" cy="323466"/>
        </a:xfrm>
        <a:custGeom>
          <a:avLst/>
          <a:gdLst/>
          <a:ahLst/>
          <a:cxnLst/>
          <a:rect l="0" t="0" r="0" b="0"/>
          <a:pathLst>
            <a:path>
              <a:moveTo>
                <a:pt x="0" y="0"/>
              </a:moveTo>
              <a:lnTo>
                <a:pt x="0" y="161733"/>
              </a:lnTo>
              <a:lnTo>
                <a:pt x="4659461" y="161733"/>
              </a:lnTo>
              <a:lnTo>
                <a:pt x="4659461" y="3234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65D28B-8652-4A42-8658-E413B3307E53}">
      <dsp:nvSpPr>
        <dsp:cNvPr id="0" name=""/>
        <dsp:cNvSpPr/>
      </dsp:nvSpPr>
      <dsp:spPr>
        <a:xfrm>
          <a:off x="5433060" y="3479241"/>
          <a:ext cx="2795676" cy="323466"/>
        </a:xfrm>
        <a:custGeom>
          <a:avLst/>
          <a:gdLst/>
          <a:ahLst/>
          <a:cxnLst/>
          <a:rect l="0" t="0" r="0" b="0"/>
          <a:pathLst>
            <a:path>
              <a:moveTo>
                <a:pt x="0" y="0"/>
              </a:moveTo>
              <a:lnTo>
                <a:pt x="0" y="161733"/>
              </a:lnTo>
              <a:lnTo>
                <a:pt x="2795676" y="161733"/>
              </a:lnTo>
              <a:lnTo>
                <a:pt x="2795676" y="3234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B3E1F6-1B63-4621-B524-D4B73C44CBF8}">
      <dsp:nvSpPr>
        <dsp:cNvPr id="0" name=""/>
        <dsp:cNvSpPr/>
      </dsp:nvSpPr>
      <dsp:spPr>
        <a:xfrm>
          <a:off x="5433060" y="3479241"/>
          <a:ext cx="931892" cy="323466"/>
        </a:xfrm>
        <a:custGeom>
          <a:avLst/>
          <a:gdLst/>
          <a:ahLst/>
          <a:cxnLst/>
          <a:rect l="0" t="0" r="0" b="0"/>
          <a:pathLst>
            <a:path>
              <a:moveTo>
                <a:pt x="0" y="0"/>
              </a:moveTo>
              <a:lnTo>
                <a:pt x="0" y="161733"/>
              </a:lnTo>
              <a:lnTo>
                <a:pt x="931892" y="161733"/>
              </a:lnTo>
              <a:lnTo>
                <a:pt x="931892" y="3234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0EAA6E-DC2A-4D68-A737-0AAE1C5A14C2}">
      <dsp:nvSpPr>
        <dsp:cNvPr id="0" name=""/>
        <dsp:cNvSpPr/>
      </dsp:nvSpPr>
      <dsp:spPr>
        <a:xfrm>
          <a:off x="4501168" y="3479241"/>
          <a:ext cx="931892" cy="323466"/>
        </a:xfrm>
        <a:custGeom>
          <a:avLst/>
          <a:gdLst/>
          <a:ahLst/>
          <a:cxnLst/>
          <a:rect l="0" t="0" r="0" b="0"/>
          <a:pathLst>
            <a:path>
              <a:moveTo>
                <a:pt x="931892" y="0"/>
              </a:moveTo>
              <a:lnTo>
                <a:pt x="931892" y="161733"/>
              </a:lnTo>
              <a:lnTo>
                <a:pt x="0" y="161733"/>
              </a:lnTo>
              <a:lnTo>
                <a:pt x="0" y="3234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7D5BFE-94D6-4207-A688-36EB7DBB9995}">
      <dsp:nvSpPr>
        <dsp:cNvPr id="0" name=""/>
        <dsp:cNvSpPr/>
      </dsp:nvSpPr>
      <dsp:spPr>
        <a:xfrm>
          <a:off x="2637383" y="3479241"/>
          <a:ext cx="2795676" cy="323466"/>
        </a:xfrm>
        <a:custGeom>
          <a:avLst/>
          <a:gdLst/>
          <a:ahLst/>
          <a:cxnLst/>
          <a:rect l="0" t="0" r="0" b="0"/>
          <a:pathLst>
            <a:path>
              <a:moveTo>
                <a:pt x="2795676" y="0"/>
              </a:moveTo>
              <a:lnTo>
                <a:pt x="2795676" y="161733"/>
              </a:lnTo>
              <a:lnTo>
                <a:pt x="0" y="161733"/>
              </a:lnTo>
              <a:lnTo>
                <a:pt x="0" y="3234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07C0D9-6B9B-4595-A9DF-4E3F91598445}">
      <dsp:nvSpPr>
        <dsp:cNvPr id="0" name=""/>
        <dsp:cNvSpPr/>
      </dsp:nvSpPr>
      <dsp:spPr>
        <a:xfrm>
          <a:off x="773599" y="3479241"/>
          <a:ext cx="4659461" cy="323466"/>
        </a:xfrm>
        <a:custGeom>
          <a:avLst/>
          <a:gdLst/>
          <a:ahLst/>
          <a:cxnLst/>
          <a:rect l="0" t="0" r="0" b="0"/>
          <a:pathLst>
            <a:path>
              <a:moveTo>
                <a:pt x="4659461" y="0"/>
              </a:moveTo>
              <a:lnTo>
                <a:pt x="4659461" y="161733"/>
              </a:lnTo>
              <a:lnTo>
                <a:pt x="0" y="161733"/>
              </a:lnTo>
              <a:lnTo>
                <a:pt x="0" y="3234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BE25CE-B504-410E-A650-B1B2C8025D28}">
      <dsp:nvSpPr>
        <dsp:cNvPr id="0" name=""/>
        <dsp:cNvSpPr/>
      </dsp:nvSpPr>
      <dsp:spPr>
        <a:xfrm>
          <a:off x="4637748" y="1501196"/>
          <a:ext cx="1540317" cy="7701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ill Sans MT" panose="020B0502020104020203" pitchFamily="34" charset="0"/>
            </a:rPr>
            <a:t>Strategic Plan / Vision</a:t>
          </a:r>
        </a:p>
      </dsp:txBody>
      <dsp:txXfrm>
        <a:off x="4637748" y="1501196"/>
        <a:ext cx="1540317" cy="770158"/>
      </dsp:txXfrm>
    </dsp:sp>
    <dsp:sp modelId="{8AF44D96-AB9A-46F0-A997-AFBFFF8934BA}">
      <dsp:nvSpPr>
        <dsp:cNvPr id="0" name=""/>
        <dsp:cNvSpPr/>
      </dsp:nvSpPr>
      <dsp:spPr>
        <a:xfrm>
          <a:off x="4638949" y="2709082"/>
          <a:ext cx="1588221" cy="7701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ill Sans MT" panose="020B0502020104020203" pitchFamily="34" charset="0"/>
            </a:rPr>
            <a:t>Available Opportunities/ Strategic Paths</a:t>
          </a:r>
        </a:p>
      </dsp:txBody>
      <dsp:txXfrm>
        <a:off x="4638949" y="2709082"/>
        <a:ext cx="1588221" cy="770158"/>
      </dsp:txXfrm>
    </dsp:sp>
    <dsp:sp modelId="{E8CDB659-6771-45E0-9EE4-82C5A4B0236E}">
      <dsp:nvSpPr>
        <dsp:cNvPr id="0" name=""/>
        <dsp:cNvSpPr/>
      </dsp:nvSpPr>
      <dsp:spPr>
        <a:xfrm>
          <a:off x="3440" y="3802708"/>
          <a:ext cx="1540317" cy="7701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ill Sans MT" panose="020B0502020104020203" pitchFamily="34" charset="0"/>
            </a:rPr>
            <a:t>Acquisition Opportunity / Path 1</a:t>
          </a:r>
        </a:p>
      </dsp:txBody>
      <dsp:txXfrm>
        <a:off x="3440" y="3802708"/>
        <a:ext cx="1540317" cy="770158"/>
      </dsp:txXfrm>
    </dsp:sp>
    <dsp:sp modelId="{0BE6F7E0-0341-4F86-8FD9-55A3E542C749}">
      <dsp:nvSpPr>
        <dsp:cNvPr id="0" name=""/>
        <dsp:cNvSpPr/>
      </dsp:nvSpPr>
      <dsp:spPr>
        <a:xfrm>
          <a:off x="1867224" y="3802708"/>
          <a:ext cx="1540317" cy="7701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ill Sans MT" panose="020B0502020104020203" pitchFamily="34" charset="0"/>
            </a:rPr>
            <a:t>Acquisition Opportunity / Path 2</a:t>
          </a:r>
        </a:p>
      </dsp:txBody>
      <dsp:txXfrm>
        <a:off x="1867224" y="3802708"/>
        <a:ext cx="1540317" cy="770158"/>
      </dsp:txXfrm>
    </dsp:sp>
    <dsp:sp modelId="{7BC01480-21ED-425D-8589-DF0244122E0A}">
      <dsp:nvSpPr>
        <dsp:cNvPr id="0" name=""/>
        <dsp:cNvSpPr/>
      </dsp:nvSpPr>
      <dsp:spPr>
        <a:xfrm>
          <a:off x="3731009" y="3802708"/>
          <a:ext cx="1540317" cy="7701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ill Sans MT" panose="020B0502020104020203" pitchFamily="34" charset="0"/>
            </a:rPr>
            <a:t>Optimization Initiative 1</a:t>
          </a:r>
        </a:p>
      </dsp:txBody>
      <dsp:txXfrm>
        <a:off x="3731009" y="3802708"/>
        <a:ext cx="1540317" cy="770158"/>
      </dsp:txXfrm>
    </dsp:sp>
    <dsp:sp modelId="{729CBC39-EC8E-44EB-8859-1D5B64773BF3}">
      <dsp:nvSpPr>
        <dsp:cNvPr id="0" name=""/>
        <dsp:cNvSpPr/>
      </dsp:nvSpPr>
      <dsp:spPr>
        <a:xfrm>
          <a:off x="5594793" y="3802708"/>
          <a:ext cx="1540317" cy="7701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ill Sans MT" panose="020B0502020104020203" pitchFamily="34" charset="0"/>
            </a:rPr>
            <a:t>Optimization Initiative 2</a:t>
          </a:r>
        </a:p>
      </dsp:txBody>
      <dsp:txXfrm>
        <a:off x="5594793" y="3802708"/>
        <a:ext cx="1540317" cy="770158"/>
      </dsp:txXfrm>
    </dsp:sp>
    <dsp:sp modelId="{0B65D387-45D8-460D-80E1-B3A654B4D64C}">
      <dsp:nvSpPr>
        <dsp:cNvPr id="0" name=""/>
        <dsp:cNvSpPr/>
      </dsp:nvSpPr>
      <dsp:spPr>
        <a:xfrm>
          <a:off x="7458578" y="3802708"/>
          <a:ext cx="1540317" cy="7701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ill Sans MT" panose="020B0502020104020203" pitchFamily="34" charset="0"/>
            </a:rPr>
            <a:t>Organic Expansion Market 1</a:t>
          </a:r>
        </a:p>
      </dsp:txBody>
      <dsp:txXfrm>
        <a:off x="7458578" y="3802708"/>
        <a:ext cx="1540317" cy="770158"/>
      </dsp:txXfrm>
    </dsp:sp>
    <dsp:sp modelId="{B23651AD-A37E-4164-985A-62E984909D46}">
      <dsp:nvSpPr>
        <dsp:cNvPr id="0" name=""/>
        <dsp:cNvSpPr/>
      </dsp:nvSpPr>
      <dsp:spPr>
        <a:xfrm>
          <a:off x="9322362" y="3802708"/>
          <a:ext cx="1540317" cy="7701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ill Sans MT" panose="020B0502020104020203" pitchFamily="34" charset="0"/>
            </a:rPr>
            <a:t>Organic Expansion Market 2</a:t>
          </a:r>
        </a:p>
      </dsp:txBody>
      <dsp:txXfrm>
        <a:off x="9322362" y="3802708"/>
        <a:ext cx="1540317" cy="7701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0100389-691D-4B40-9365-7FAE9D1A8765}" type="datetimeFigureOut">
              <a:rPr lang="en-US" smtClean="0"/>
              <a:t>6/10/2019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026A102-10EE-4806-A8F5-824D8127AED5}" type="slidenum">
              <a:rPr lang="en-US" smtClean="0"/>
              <a:t>‹#›</a:t>
            </a:fld>
            <a:endParaRPr lang="en-US" dirty="0"/>
          </a:p>
        </p:txBody>
      </p:sp>
    </p:spTree>
    <p:extLst>
      <p:ext uri="{BB962C8B-B14F-4D97-AF65-F5344CB8AC3E}">
        <p14:creationId xmlns:p14="http://schemas.microsoft.com/office/powerpoint/2010/main" val="1964977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Going to dovetail on a number of the themes earlier speakers touched on.</a:t>
            </a:r>
          </a:p>
        </p:txBody>
      </p:sp>
      <p:sp>
        <p:nvSpPr>
          <p:cNvPr id="4" name="Slide Number Placeholder 3"/>
          <p:cNvSpPr>
            <a:spLocks noGrp="1"/>
          </p:cNvSpPr>
          <p:nvPr>
            <p:ph type="sldNum" sz="quarter" idx="5"/>
          </p:nvPr>
        </p:nvSpPr>
        <p:spPr/>
        <p:txBody>
          <a:bodyPr/>
          <a:lstStyle/>
          <a:p>
            <a:fld id="{9026A102-10EE-4806-A8F5-824D8127AED5}" type="slidenum">
              <a:rPr lang="en-US" smtClean="0"/>
              <a:t>1</a:t>
            </a:fld>
            <a:endParaRPr lang="en-US" dirty="0"/>
          </a:p>
        </p:txBody>
      </p:sp>
    </p:spTree>
    <p:extLst>
      <p:ext uri="{BB962C8B-B14F-4D97-AF65-F5344CB8AC3E}">
        <p14:creationId xmlns:p14="http://schemas.microsoft.com/office/powerpoint/2010/main" val="1999053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of this process is key.  You cannot step over defining, with precision, your strategic vision as all subsequent activity must enable / be examined through the lens of how efficiently it enables realization of the overall strategic vision.</a:t>
            </a:r>
          </a:p>
          <a:p>
            <a:endParaRPr lang="en-US" dirty="0"/>
          </a:p>
          <a:p>
            <a:r>
              <a:rPr lang="en-US" dirty="0"/>
              <a:t>Without precision in this step, tactical initiatives such as acquisitions, product portfolio augmentation, organizational/staffing changes can begin to be enacted in isolation, or in an improvisational or ad hoc/opportunistic way created a disjointed set of activity that is never reconciled to a defined strategic vision.</a:t>
            </a:r>
          </a:p>
        </p:txBody>
      </p:sp>
      <p:sp>
        <p:nvSpPr>
          <p:cNvPr id="4" name="Slide Number Placeholder 3"/>
          <p:cNvSpPr>
            <a:spLocks noGrp="1"/>
          </p:cNvSpPr>
          <p:nvPr>
            <p:ph type="sldNum" sz="quarter" idx="5"/>
          </p:nvPr>
        </p:nvSpPr>
        <p:spPr/>
        <p:txBody>
          <a:bodyPr/>
          <a:lstStyle/>
          <a:p>
            <a:fld id="{2F9A0A13-FCB5-4705-A3AA-D1162C133AEC}" type="slidenum">
              <a:rPr lang="en-US" smtClean="0"/>
              <a:t>13</a:t>
            </a:fld>
            <a:endParaRPr lang="en-US" dirty="0"/>
          </a:p>
        </p:txBody>
      </p:sp>
    </p:spTree>
    <p:extLst>
      <p:ext uri="{BB962C8B-B14F-4D97-AF65-F5344CB8AC3E}">
        <p14:creationId xmlns:p14="http://schemas.microsoft.com/office/powerpoint/2010/main" val="127972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356268-1F15-4566-90AA-203666BAB296}" type="slidenum">
              <a:rPr lang="en-US" smtClean="0"/>
              <a:t>14</a:t>
            </a:fld>
            <a:endParaRPr lang="en-US" dirty="0"/>
          </a:p>
        </p:txBody>
      </p:sp>
    </p:spTree>
    <p:extLst>
      <p:ext uri="{BB962C8B-B14F-4D97-AF65-F5344CB8AC3E}">
        <p14:creationId xmlns:p14="http://schemas.microsoft.com/office/powerpoint/2010/main" val="1232809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56074"/>
          </a:xfrm>
        </p:spPr>
        <p:txBody>
          <a:bodyPr/>
          <a:lstStyle/>
          <a:p>
            <a:r>
              <a:rPr lang="en-US" sz="2000" dirty="0"/>
              <a:t>Just as defining your financial goal with specificity is important, </a:t>
            </a:r>
            <a:r>
              <a:rPr lang="en-US" sz="2000" u="sng" dirty="0"/>
              <a:t>defining your strategic persona, and what products and services you’ll need to support to create your desired position is essential</a:t>
            </a:r>
            <a:r>
              <a:rPr lang="en-US" sz="2000" dirty="0"/>
              <a:t>.</a:t>
            </a:r>
          </a:p>
          <a:p>
            <a:endParaRPr lang="en-US" sz="2000" dirty="0"/>
          </a:p>
          <a:p>
            <a:r>
              <a:rPr lang="en-US" sz="2000" dirty="0"/>
              <a:t>Is there anyone here </a:t>
            </a:r>
            <a:r>
              <a:rPr lang="en-US" sz="2000" u="sng" dirty="0"/>
              <a:t>who is concerned that broadband may become increasingly commoditized?</a:t>
            </a:r>
          </a:p>
          <a:p>
            <a:endParaRPr lang="en-US" sz="2000" dirty="0"/>
          </a:p>
          <a:p>
            <a:r>
              <a:rPr lang="en-US" sz="2000" dirty="0"/>
              <a:t>What path / products / services do we need to adopt to enrich our value to the customer?</a:t>
            </a:r>
          </a:p>
          <a:p>
            <a:r>
              <a:rPr lang="en-US" sz="2000" dirty="0"/>
              <a:t>	</a:t>
            </a:r>
            <a:r>
              <a:rPr lang="en-US" sz="2000" u="sng" dirty="0"/>
              <a:t>Don’t skate to where the puck is, skate to where we think its going.</a:t>
            </a:r>
          </a:p>
          <a:p>
            <a:endParaRPr lang="en-US" sz="2000" dirty="0"/>
          </a:p>
          <a:p>
            <a:endParaRPr lang="en-US" dirty="0"/>
          </a:p>
        </p:txBody>
      </p:sp>
      <p:sp>
        <p:nvSpPr>
          <p:cNvPr id="4" name="Slide Number Placeholder 3"/>
          <p:cNvSpPr>
            <a:spLocks noGrp="1"/>
          </p:cNvSpPr>
          <p:nvPr>
            <p:ph type="sldNum" sz="quarter" idx="10"/>
          </p:nvPr>
        </p:nvSpPr>
        <p:spPr/>
        <p:txBody>
          <a:bodyPr/>
          <a:lstStyle/>
          <a:p>
            <a:fld id="{64356268-1F15-4566-90AA-203666BAB296}" type="slidenum">
              <a:rPr lang="en-US" smtClean="0"/>
              <a:t>15</a:t>
            </a:fld>
            <a:endParaRPr lang="en-US" dirty="0"/>
          </a:p>
        </p:txBody>
      </p:sp>
    </p:spTree>
    <p:extLst>
      <p:ext uri="{BB962C8B-B14F-4D97-AF65-F5344CB8AC3E}">
        <p14:creationId xmlns:p14="http://schemas.microsoft.com/office/powerpoint/2010/main" val="911707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sz="2000" dirty="0"/>
              <a:t>There is a general view that an OTT offering could help bolster the competitive positioning of a company’s broadband offering, and may drive subscription to higher speed tier offerings.</a:t>
            </a:r>
          </a:p>
          <a:p>
            <a:endParaRPr lang="en-US" sz="2000" dirty="0"/>
          </a:p>
          <a:p>
            <a:r>
              <a:rPr lang="en-US" sz="2000" dirty="0"/>
              <a:t>Based on this real world example, OTT is an illustration of the benefit of a well placed strategic product tangibly benefiting the performance of a core profit center application – broadband.</a:t>
            </a:r>
          </a:p>
        </p:txBody>
      </p:sp>
      <p:sp>
        <p:nvSpPr>
          <p:cNvPr id="4" name="Slide Number Placeholder 3"/>
          <p:cNvSpPr>
            <a:spLocks noGrp="1"/>
          </p:cNvSpPr>
          <p:nvPr>
            <p:ph type="sldNum" sz="quarter" idx="5"/>
          </p:nvPr>
        </p:nvSpPr>
        <p:spPr/>
        <p:txBody>
          <a:bodyPr/>
          <a:lstStyle/>
          <a:p>
            <a:fld id="{9026A102-10EE-4806-A8F5-824D8127AED5}" type="slidenum">
              <a:rPr lang="en-US" smtClean="0"/>
              <a:t>16</a:t>
            </a:fld>
            <a:endParaRPr lang="en-US" dirty="0"/>
          </a:p>
        </p:txBody>
      </p:sp>
    </p:spTree>
    <p:extLst>
      <p:ext uri="{BB962C8B-B14F-4D97-AF65-F5344CB8AC3E}">
        <p14:creationId xmlns:p14="http://schemas.microsoft.com/office/powerpoint/2010/main" val="1471841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473892"/>
            <a:ext cx="7008778" cy="4822508"/>
          </a:xfrm>
        </p:spPr>
        <p:txBody>
          <a:bodyPr/>
          <a:lstStyle/>
          <a:p>
            <a:r>
              <a:rPr lang="en-US" sz="1800" dirty="0"/>
              <a:t>IT services are getting an increasing level of air time within the industry as a potential foundational service.</a:t>
            </a:r>
          </a:p>
          <a:p>
            <a:endParaRPr lang="en-US" sz="1800" dirty="0"/>
          </a:p>
          <a:p>
            <a:r>
              <a:rPr lang="en-US" sz="1800" dirty="0"/>
              <a:t>The notion, technology continues to rapidly evolve.  The pace of that change is difficult for our customers to keep up with.</a:t>
            </a:r>
          </a:p>
          <a:p>
            <a:endParaRPr lang="en-US" sz="1800" dirty="0"/>
          </a:p>
          <a:p>
            <a:r>
              <a:rPr lang="en-US" sz="1800" dirty="0"/>
              <a:t>That applications are increasingly moving to the cloud, creating an interplay between local networks, underlying broadband connectivity, and the applications both consumers and businesses are increasingly relying on.</a:t>
            </a:r>
          </a:p>
          <a:p>
            <a:endParaRPr lang="en-US" sz="1800" dirty="0"/>
          </a:p>
          <a:p>
            <a:r>
              <a:rPr lang="en-US" sz="1800" dirty="0"/>
              <a:t>That we should position ourselves as being the technology leader in enabling access to, and full utilization of,  the Internet, the Cloud, IOT.</a:t>
            </a:r>
          </a:p>
          <a:p>
            <a:endParaRPr lang="en-US" sz="1800" dirty="0"/>
          </a:p>
          <a:p>
            <a:r>
              <a:rPr lang="en-US" sz="1800" dirty="0"/>
              <a:t>The following profile illustrates a general framework surrounding one of our clients managed IT consulting operations.</a:t>
            </a:r>
          </a:p>
        </p:txBody>
      </p:sp>
      <p:sp>
        <p:nvSpPr>
          <p:cNvPr id="4" name="Slide Number Placeholder 3"/>
          <p:cNvSpPr>
            <a:spLocks noGrp="1"/>
          </p:cNvSpPr>
          <p:nvPr>
            <p:ph type="sldNum" sz="quarter" idx="5"/>
          </p:nvPr>
        </p:nvSpPr>
        <p:spPr/>
        <p:txBody>
          <a:bodyPr/>
          <a:lstStyle/>
          <a:p>
            <a:fld id="{9026A102-10EE-4806-A8F5-824D8127AED5}" type="slidenum">
              <a:rPr lang="en-US" smtClean="0"/>
              <a:t>17</a:t>
            </a:fld>
            <a:endParaRPr lang="en-US" dirty="0"/>
          </a:p>
        </p:txBody>
      </p:sp>
    </p:spTree>
    <p:extLst>
      <p:ext uri="{BB962C8B-B14F-4D97-AF65-F5344CB8AC3E}">
        <p14:creationId xmlns:p14="http://schemas.microsoft.com/office/powerpoint/2010/main" val="2163628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26A102-10EE-4806-A8F5-824D8127AED5}" type="slidenum">
              <a:rPr lang="en-US" smtClean="0"/>
              <a:t>18</a:t>
            </a:fld>
            <a:endParaRPr lang="en-US" dirty="0"/>
          </a:p>
        </p:txBody>
      </p:sp>
    </p:spTree>
    <p:extLst>
      <p:ext uri="{BB962C8B-B14F-4D97-AF65-F5344CB8AC3E}">
        <p14:creationId xmlns:p14="http://schemas.microsoft.com/office/powerpoint/2010/main" val="2778942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6128968" cy="3660458"/>
          </a:xfrm>
        </p:spPr>
        <p:txBody>
          <a:bodyPr/>
          <a:lstStyle/>
          <a:p>
            <a:endParaRPr lang="en-US" dirty="0"/>
          </a:p>
          <a:p>
            <a:r>
              <a:rPr lang="en-US" sz="1800" dirty="0"/>
              <a:t>Would suggest there are very few opportunities that are more realizable, and impactful for many of the company’s in this room than optimizing your broadband position within your existing territory.</a:t>
            </a:r>
          </a:p>
          <a:p>
            <a:endParaRPr lang="en-US" sz="1800" dirty="0"/>
          </a:p>
          <a:p>
            <a:r>
              <a:rPr lang="en-US" sz="1800" dirty="0"/>
              <a:t>To put this into perspective, if you were to overbuild a market to access 3,500 </a:t>
            </a:r>
            <a:r>
              <a:rPr lang="en-US" sz="1800" dirty="0" err="1"/>
              <a:t>passings</a:t>
            </a:r>
            <a:r>
              <a:rPr lang="en-US" sz="1800" dirty="0"/>
              <a:t> at $3k per passing, you would have to spend $10.5M</a:t>
            </a:r>
          </a:p>
          <a:p>
            <a:endParaRPr lang="en-US" sz="1800" dirty="0"/>
          </a:p>
          <a:p>
            <a:r>
              <a:rPr lang="en-US" sz="1800" dirty="0"/>
              <a:t>The illustration does not factor in the impact of securing new customers subscribing to a CBOL offering as it relates to USF draws.  That should be modeled and taken into consideration in conjunction with any ISP pricing and or promotional campaign targeted towards growth in your ISP base through a CBOL offering.</a:t>
            </a:r>
          </a:p>
        </p:txBody>
      </p:sp>
      <p:sp>
        <p:nvSpPr>
          <p:cNvPr id="4" name="Slide Number Placeholder 3"/>
          <p:cNvSpPr>
            <a:spLocks noGrp="1"/>
          </p:cNvSpPr>
          <p:nvPr>
            <p:ph type="sldNum" sz="quarter" idx="5"/>
          </p:nvPr>
        </p:nvSpPr>
        <p:spPr/>
        <p:txBody>
          <a:bodyPr/>
          <a:lstStyle/>
          <a:p>
            <a:fld id="{9026A102-10EE-4806-A8F5-824D8127AED5}" type="slidenum">
              <a:rPr lang="en-US" smtClean="0"/>
              <a:t>19</a:t>
            </a:fld>
            <a:endParaRPr lang="en-US" dirty="0"/>
          </a:p>
        </p:txBody>
      </p:sp>
    </p:spTree>
    <p:extLst>
      <p:ext uri="{BB962C8B-B14F-4D97-AF65-F5344CB8AC3E}">
        <p14:creationId xmlns:p14="http://schemas.microsoft.com/office/powerpoint/2010/main" val="3223385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Movement along either access in isolation produces nice gains, but it is the act of coaxing progress in both areas that really produces the synergistic effect on margins that can truly move the needle.</a:t>
            </a:r>
          </a:p>
          <a:p>
            <a:endParaRPr lang="en-US" sz="1800" dirty="0"/>
          </a:p>
          <a:p>
            <a:r>
              <a:rPr lang="en-US" sz="1800" dirty="0"/>
              <a:t>Internet consumption is growing at an annualized rate of 35% per year.  </a:t>
            </a:r>
            <a:r>
              <a:rPr lang="en-US" sz="1800" dirty="0" err="1"/>
              <a:t>Ookla</a:t>
            </a:r>
            <a:r>
              <a:rPr lang="en-US" sz="1800" dirty="0"/>
              <a:t>.</a:t>
            </a:r>
          </a:p>
          <a:p>
            <a:endParaRPr lang="en-US" sz="1800" dirty="0"/>
          </a:p>
          <a:p>
            <a:r>
              <a:rPr lang="en-US" sz="1800" dirty="0"/>
              <a:t>Use that to your advantage!</a:t>
            </a:r>
          </a:p>
          <a:p>
            <a:endParaRPr lang="en-US" dirty="0"/>
          </a:p>
        </p:txBody>
      </p:sp>
      <p:sp>
        <p:nvSpPr>
          <p:cNvPr id="4" name="Slide Number Placeholder 3"/>
          <p:cNvSpPr>
            <a:spLocks noGrp="1"/>
          </p:cNvSpPr>
          <p:nvPr>
            <p:ph type="sldNum" sz="quarter" idx="5"/>
          </p:nvPr>
        </p:nvSpPr>
        <p:spPr/>
        <p:txBody>
          <a:bodyPr/>
          <a:lstStyle/>
          <a:p>
            <a:fld id="{9026A102-10EE-4806-A8F5-824D8127AED5}" type="slidenum">
              <a:rPr lang="en-US" smtClean="0"/>
              <a:t>20</a:t>
            </a:fld>
            <a:endParaRPr lang="en-US" dirty="0"/>
          </a:p>
        </p:txBody>
      </p:sp>
    </p:spTree>
    <p:extLst>
      <p:ext uri="{BB962C8B-B14F-4D97-AF65-F5344CB8AC3E}">
        <p14:creationId xmlns:p14="http://schemas.microsoft.com/office/powerpoint/2010/main" val="1134648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Remember the exercise is a </a:t>
            </a:r>
            <a:r>
              <a:rPr lang="en-US" sz="1600" u="sng" dirty="0"/>
              <a:t>dual one</a:t>
            </a:r>
            <a:r>
              <a:rPr lang="en-US" sz="1600" dirty="0"/>
              <a:t>:</a:t>
            </a:r>
          </a:p>
          <a:p>
            <a:endParaRPr lang="en-US" dirty="0"/>
          </a:p>
          <a:p>
            <a:r>
              <a:rPr lang="en-US" sz="1600" b="1" u="sng" dirty="0"/>
              <a:t>Increase margin</a:t>
            </a:r>
          </a:p>
          <a:p>
            <a:endParaRPr lang="en-US" dirty="0"/>
          </a:p>
          <a:p>
            <a:r>
              <a:rPr lang="en-US" sz="1600" b="1" u="sng" dirty="0"/>
              <a:t>Illustrate your awareness of marketplace desires:</a:t>
            </a:r>
          </a:p>
          <a:p>
            <a:pPr marL="640594" lvl="1" indent="-174708">
              <a:buFont typeface="Arial" panose="020B0604020202020204" pitchFamily="34" charset="0"/>
              <a:buChar char="•"/>
            </a:pPr>
            <a:r>
              <a:rPr lang="en-US" sz="1400" dirty="0"/>
              <a:t>Adapting your product in response</a:t>
            </a:r>
          </a:p>
          <a:p>
            <a:pPr marL="640594" lvl="1" indent="-174708">
              <a:buFont typeface="Arial" panose="020B0604020202020204" pitchFamily="34" charset="0"/>
              <a:buChar char="•"/>
            </a:pPr>
            <a:r>
              <a:rPr lang="en-US" sz="1400" dirty="0"/>
              <a:t>Becoming increasingly good about driving awareness of your ability to meet customer needs and demonstrate value.</a:t>
            </a:r>
          </a:p>
          <a:p>
            <a:endParaRPr lang="en-US" dirty="0"/>
          </a:p>
          <a:p>
            <a:r>
              <a:rPr lang="en-US" sz="1800" dirty="0"/>
              <a:t>There are people behind you that are preparing to do the same thing.</a:t>
            </a:r>
          </a:p>
        </p:txBody>
      </p:sp>
      <p:sp>
        <p:nvSpPr>
          <p:cNvPr id="4" name="Slide Number Placeholder 3"/>
          <p:cNvSpPr>
            <a:spLocks noGrp="1"/>
          </p:cNvSpPr>
          <p:nvPr>
            <p:ph type="sldNum" sz="quarter" idx="5"/>
          </p:nvPr>
        </p:nvSpPr>
        <p:spPr/>
        <p:txBody>
          <a:bodyPr/>
          <a:lstStyle/>
          <a:p>
            <a:fld id="{9026A102-10EE-4806-A8F5-824D8127AED5}" type="slidenum">
              <a:rPr lang="en-US" smtClean="0"/>
              <a:t>21</a:t>
            </a:fld>
            <a:endParaRPr lang="en-US" dirty="0"/>
          </a:p>
        </p:txBody>
      </p:sp>
    </p:spTree>
    <p:extLst>
      <p:ext uri="{BB962C8B-B14F-4D97-AF65-F5344CB8AC3E}">
        <p14:creationId xmlns:p14="http://schemas.microsoft.com/office/powerpoint/2010/main" val="3070891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all have multiple opportunities to enhance our product relevance, and diversify the income.</a:t>
            </a:r>
          </a:p>
          <a:p>
            <a:endParaRPr lang="en-US" dirty="0"/>
          </a:p>
          <a:p>
            <a:r>
              <a:rPr lang="en-US" dirty="0"/>
              <a:t>The question at hand is, do we have an objectively based evaluation framework to use in deciding which opportunities best advance our objectives to replace prevailing support revenue?</a:t>
            </a:r>
          </a:p>
        </p:txBody>
      </p:sp>
      <p:sp>
        <p:nvSpPr>
          <p:cNvPr id="4" name="Slide Number Placeholder 3"/>
          <p:cNvSpPr>
            <a:spLocks noGrp="1"/>
          </p:cNvSpPr>
          <p:nvPr>
            <p:ph type="sldNum" sz="quarter" idx="5"/>
          </p:nvPr>
        </p:nvSpPr>
        <p:spPr/>
        <p:txBody>
          <a:bodyPr/>
          <a:lstStyle/>
          <a:p>
            <a:fld id="{2F9A0A13-FCB5-4705-A3AA-D1162C133AEC}" type="slidenum">
              <a:rPr lang="en-US" smtClean="0"/>
              <a:t>22</a:t>
            </a:fld>
            <a:endParaRPr lang="en-US" dirty="0"/>
          </a:p>
        </p:txBody>
      </p:sp>
    </p:spTree>
    <p:extLst>
      <p:ext uri="{BB962C8B-B14F-4D97-AF65-F5344CB8AC3E}">
        <p14:creationId xmlns:p14="http://schemas.microsoft.com/office/powerpoint/2010/main" val="4048139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It’s been a sketchy last 7-8 years as it pertains to predictability and sufficiency of support since the transformation order.</a:t>
            </a:r>
          </a:p>
          <a:p>
            <a:endParaRPr lang="en-US" sz="1800" dirty="0"/>
          </a:p>
          <a:p>
            <a:r>
              <a:rPr lang="en-US" sz="1800" dirty="0"/>
              <a:t>There was certainly a sense that the regulators were undervaluing our position, and the connection between support and our role in providing critical services to rural America.</a:t>
            </a:r>
          </a:p>
          <a:p>
            <a:endParaRPr lang="en-US" sz="1800" dirty="0"/>
          </a:p>
          <a:p>
            <a:r>
              <a:rPr lang="en-US" sz="1800" dirty="0"/>
              <a:t>Capped non-inflation adjusted support, BCM mechanisms, expense limitations, </a:t>
            </a:r>
          </a:p>
          <a:p>
            <a:endParaRPr lang="en-US" sz="1800" dirty="0"/>
          </a:p>
          <a:p>
            <a:endParaRPr lang="en-US" dirty="0"/>
          </a:p>
        </p:txBody>
      </p:sp>
      <p:sp>
        <p:nvSpPr>
          <p:cNvPr id="4" name="Slide Number Placeholder 3"/>
          <p:cNvSpPr>
            <a:spLocks noGrp="1"/>
          </p:cNvSpPr>
          <p:nvPr>
            <p:ph type="sldNum" sz="quarter" idx="10"/>
          </p:nvPr>
        </p:nvSpPr>
        <p:spPr/>
        <p:txBody>
          <a:bodyPr/>
          <a:lstStyle/>
          <a:p>
            <a:fld id="{651E4AAD-4811-8F44-8125-47E529C8E3D3}" type="slidenum">
              <a:rPr lang="en-US" smtClean="0"/>
              <a:t>2</a:t>
            </a:fld>
            <a:endParaRPr lang="en-US" dirty="0"/>
          </a:p>
        </p:txBody>
      </p:sp>
    </p:spTree>
    <p:extLst>
      <p:ext uri="{BB962C8B-B14F-4D97-AF65-F5344CB8AC3E}">
        <p14:creationId xmlns:p14="http://schemas.microsoft.com/office/powerpoint/2010/main" val="4116071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Companies  Are Products of Their Environment</a:t>
            </a:r>
          </a:p>
          <a:p>
            <a:r>
              <a:rPr lang="en-US" dirty="0"/>
              <a:t>What Represented Good/Good Enough Performance in the past, is likely different than that required going forward.</a:t>
            </a:r>
          </a:p>
          <a:p>
            <a:endParaRPr lang="en-US" dirty="0"/>
          </a:p>
        </p:txBody>
      </p:sp>
      <p:sp>
        <p:nvSpPr>
          <p:cNvPr id="4" name="Slide Number Placeholder 3"/>
          <p:cNvSpPr>
            <a:spLocks noGrp="1"/>
          </p:cNvSpPr>
          <p:nvPr>
            <p:ph type="sldNum" sz="quarter" idx="10"/>
          </p:nvPr>
        </p:nvSpPr>
        <p:spPr/>
        <p:txBody>
          <a:bodyPr/>
          <a:lstStyle/>
          <a:p>
            <a:fld id="{64356268-1F15-4566-90AA-203666BAB296}" type="slidenum">
              <a:rPr lang="en-US" smtClean="0"/>
              <a:t>23</a:t>
            </a:fld>
            <a:endParaRPr lang="en-US" dirty="0"/>
          </a:p>
        </p:txBody>
      </p:sp>
    </p:spTree>
    <p:extLst>
      <p:ext uri="{BB962C8B-B14F-4D97-AF65-F5344CB8AC3E}">
        <p14:creationId xmlns:p14="http://schemas.microsoft.com/office/powerpoint/2010/main" val="471251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Companies  Are Products of Their Environment</a:t>
            </a:r>
          </a:p>
          <a:p>
            <a:r>
              <a:rPr lang="en-US" dirty="0"/>
              <a:t>What Represented Good/Good Enough Performance in the past, is likely different than that required going forward.</a:t>
            </a:r>
          </a:p>
          <a:p>
            <a:endParaRPr lang="en-US" dirty="0"/>
          </a:p>
        </p:txBody>
      </p:sp>
      <p:sp>
        <p:nvSpPr>
          <p:cNvPr id="4" name="Slide Number Placeholder 3"/>
          <p:cNvSpPr>
            <a:spLocks noGrp="1"/>
          </p:cNvSpPr>
          <p:nvPr>
            <p:ph type="sldNum" sz="quarter" idx="10"/>
          </p:nvPr>
        </p:nvSpPr>
        <p:spPr/>
        <p:txBody>
          <a:bodyPr/>
          <a:lstStyle/>
          <a:p>
            <a:fld id="{64356268-1F15-4566-90AA-203666BAB296}" type="slidenum">
              <a:rPr lang="en-US" smtClean="0"/>
              <a:t>24</a:t>
            </a:fld>
            <a:endParaRPr lang="en-US"/>
          </a:p>
        </p:txBody>
      </p:sp>
    </p:spTree>
    <p:extLst>
      <p:ext uri="{BB962C8B-B14F-4D97-AF65-F5344CB8AC3E}">
        <p14:creationId xmlns:p14="http://schemas.microsoft.com/office/powerpoint/2010/main" val="5073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Companies  Are Products of Their Environment</a:t>
            </a:r>
          </a:p>
          <a:p>
            <a:r>
              <a:rPr lang="en-US" dirty="0"/>
              <a:t>What Represented Good/Good Enough Performance in the past, is likely different than that required going forward.</a:t>
            </a:r>
          </a:p>
          <a:p>
            <a:endParaRPr lang="en-US" dirty="0"/>
          </a:p>
        </p:txBody>
      </p:sp>
      <p:sp>
        <p:nvSpPr>
          <p:cNvPr id="4" name="Slide Number Placeholder 3"/>
          <p:cNvSpPr>
            <a:spLocks noGrp="1"/>
          </p:cNvSpPr>
          <p:nvPr>
            <p:ph type="sldNum" sz="quarter" idx="10"/>
          </p:nvPr>
        </p:nvSpPr>
        <p:spPr/>
        <p:txBody>
          <a:bodyPr/>
          <a:lstStyle/>
          <a:p>
            <a:fld id="{64356268-1F15-4566-90AA-203666BAB296}" type="slidenum">
              <a:rPr lang="en-US" smtClean="0"/>
              <a:t>26</a:t>
            </a:fld>
            <a:endParaRPr lang="en-US"/>
          </a:p>
        </p:txBody>
      </p:sp>
    </p:spTree>
    <p:extLst>
      <p:ext uri="{BB962C8B-B14F-4D97-AF65-F5344CB8AC3E}">
        <p14:creationId xmlns:p14="http://schemas.microsoft.com/office/powerpoint/2010/main" val="154519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Companies  Are Products of Their Environment</a:t>
            </a:r>
          </a:p>
          <a:p>
            <a:r>
              <a:rPr lang="en-US" dirty="0"/>
              <a:t>What Represented Good/Good Enough Performance in the past, is likely different than that required going forward.</a:t>
            </a:r>
          </a:p>
          <a:p>
            <a:endParaRPr lang="en-US" dirty="0"/>
          </a:p>
        </p:txBody>
      </p:sp>
      <p:sp>
        <p:nvSpPr>
          <p:cNvPr id="4" name="Slide Number Placeholder 3"/>
          <p:cNvSpPr>
            <a:spLocks noGrp="1"/>
          </p:cNvSpPr>
          <p:nvPr>
            <p:ph type="sldNum" sz="quarter" idx="10"/>
          </p:nvPr>
        </p:nvSpPr>
        <p:spPr/>
        <p:txBody>
          <a:bodyPr/>
          <a:lstStyle/>
          <a:p>
            <a:fld id="{64356268-1F15-4566-90AA-203666BAB296}" type="slidenum">
              <a:rPr lang="en-US" smtClean="0"/>
              <a:t>27</a:t>
            </a:fld>
            <a:endParaRPr lang="en-US"/>
          </a:p>
        </p:txBody>
      </p:sp>
    </p:spTree>
    <p:extLst>
      <p:ext uri="{BB962C8B-B14F-4D97-AF65-F5344CB8AC3E}">
        <p14:creationId xmlns:p14="http://schemas.microsoft.com/office/powerpoint/2010/main" val="1157941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Companies  Are Products of Their Environment</a:t>
            </a:r>
          </a:p>
          <a:p>
            <a:r>
              <a:rPr lang="en-US" dirty="0"/>
              <a:t>What Represented Good/Good Enough Performance in the past, is likely different than that required going forward.</a:t>
            </a:r>
          </a:p>
          <a:p>
            <a:endParaRPr lang="en-US" dirty="0"/>
          </a:p>
        </p:txBody>
      </p:sp>
      <p:sp>
        <p:nvSpPr>
          <p:cNvPr id="4" name="Slide Number Placeholder 3"/>
          <p:cNvSpPr>
            <a:spLocks noGrp="1"/>
          </p:cNvSpPr>
          <p:nvPr>
            <p:ph type="sldNum" sz="quarter" idx="10"/>
          </p:nvPr>
        </p:nvSpPr>
        <p:spPr/>
        <p:txBody>
          <a:bodyPr/>
          <a:lstStyle/>
          <a:p>
            <a:fld id="{64356268-1F15-4566-90AA-203666BAB296}" type="slidenum">
              <a:rPr lang="en-US" smtClean="0"/>
              <a:t>28</a:t>
            </a:fld>
            <a:endParaRPr lang="en-US"/>
          </a:p>
        </p:txBody>
      </p:sp>
    </p:spTree>
    <p:extLst>
      <p:ext uri="{BB962C8B-B14F-4D97-AF65-F5344CB8AC3E}">
        <p14:creationId xmlns:p14="http://schemas.microsoft.com/office/powerpoint/2010/main" val="157529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26A102-10EE-4806-A8F5-824D8127AED5}" type="slidenum">
              <a:rPr lang="en-US" smtClean="0"/>
              <a:t>30</a:t>
            </a:fld>
            <a:endParaRPr lang="en-US" dirty="0"/>
          </a:p>
        </p:txBody>
      </p:sp>
    </p:spTree>
    <p:extLst>
      <p:ext uri="{BB962C8B-B14F-4D97-AF65-F5344CB8AC3E}">
        <p14:creationId xmlns:p14="http://schemas.microsoft.com/office/powerpoint/2010/main" val="1547147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473892"/>
            <a:ext cx="7008777" cy="4689701"/>
          </a:xfrm>
        </p:spPr>
        <p:txBody>
          <a:bodyPr/>
          <a:lstStyle/>
          <a:p>
            <a:endParaRPr lang="en-US" dirty="0"/>
          </a:p>
          <a:p>
            <a:r>
              <a:rPr lang="en-US" sz="1600" dirty="0"/>
              <a:t>We’re seeing a real expansion in the level of interaction / collaboration with Electric Coops.</a:t>
            </a:r>
          </a:p>
          <a:p>
            <a:endParaRPr lang="en-US" sz="1600" dirty="0"/>
          </a:p>
          <a:p>
            <a:r>
              <a:rPr lang="en-US" sz="1600" dirty="0"/>
              <a:t>One collaborative framework that appears to be getting reasonable traction is the Electric company underwriting all or a significant portion of the build and retaining ownership of the infrastructure with the RLEC purchasing network access.</a:t>
            </a:r>
          </a:p>
          <a:p>
            <a:endParaRPr lang="en-US" sz="1600" dirty="0"/>
          </a:p>
          <a:p>
            <a:r>
              <a:rPr lang="en-US" sz="1600" dirty="0"/>
              <a:t>Moves the ILEC business model from a </a:t>
            </a:r>
            <a:r>
              <a:rPr lang="en-US" sz="1600" dirty="0" err="1"/>
              <a:t>CapX</a:t>
            </a:r>
            <a:r>
              <a:rPr lang="en-US" sz="1600" dirty="0"/>
              <a:t> model to an </a:t>
            </a:r>
            <a:r>
              <a:rPr lang="en-US" sz="1600" dirty="0" err="1"/>
              <a:t>OpX</a:t>
            </a:r>
            <a:r>
              <a:rPr lang="en-US" sz="1600" dirty="0"/>
              <a:t> model and can eliminate / reduce the need for significant access to capital as a pre-condition to market expansion and income statement diversification.</a:t>
            </a:r>
          </a:p>
          <a:p>
            <a:endParaRPr lang="en-US" sz="1600" dirty="0"/>
          </a:p>
          <a:p>
            <a:r>
              <a:rPr lang="en-US" sz="1600" dirty="0"/>
              <a:t>Can also open a substantial level of geography and new markets.</a:t>
            </a:r>
          </a:p>
          <a:p>
            <a:endParaRPr lang="en-US" sz="1600" dirty="0"/>
          </a:p>
          <a:p>
            <a:r>
              <a:rPr lang="en-US" sz="1600" dirty="0"/>
              <a:t>Experience can vary, but a proactive outreach effort, informed by reasonably developed structure documents and underlying feasibility studies can overcome certain inherent limitations companies / coops may be facing.</a:t>
            </a:r>
          </a:p>
        </p:txBody>
      </p:sp>
      <p:sp>
        <p:nvSpPr>
          <p:cNvPr id="4" name="Slide Number Placeholder 3"/>
          <p:cNvSpPr>
            <a:spLocks noGrp="1"/>
          </p:cNvSpPr>
          <p:nvPr>
            <p:ph type="sldNum" sz="quarter" idx="5"/>
          </p:nvPr>
        </p:nvSpPr>
        <p:spPr/>
        <p:txBody>
          <a:bodyPr/>
          <a:lstStyle/>
          <a:p>
            <a:fld id="{9026A102-10EE-4806-A8F5-824D8127AED5}" type="slidenum">
              <a:rPr lang="en-US" smtClean="0"/>
              <a:t>31</a:t>
            </a:fld>
            <a:endParaRPr lang="en-US" dirty="0"/>
          </a:p>
        </p:txBody>
      </p:sp>
    </p:spTree>
    <p:extLst>
      <p:ext uri="{BB962C8B-B14F-4D97-AF65-F5344CB8AC3E}">
        <p14:creationId xmlns:p14="http://schemas.microsoft.com/office/powerpoint/2010/main" val="1584560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26A102-10EE-4806-A8F5-824D8127AED5}" type="slidenum">
              <a:rPr lang="en-US" smtClean="0"/>
              <a:t>32</a:t>
            </a:fld>
            <a:endParaRPr lang="en-US" dirty="0"/>
          </a:p>
        </p:txBody>
      </p:sp>
    </p:spTree>
    <p:extLst>
      <p:ext uri="{BB962C8B-B14F-4D97-AF65-F5344CB8AC3E}">
        <p14:creationId xmlns:p14="http://schemas.microsoft.com/office/powerpoint/2010/main" val="950890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26A102-10EE-4806-A8F5-824D8127AED5}" type="slidenum">
              <a:rPr lang="en-US" smtClean="0"/>
              <a:t>33</a:t>
            </a:fld>
            <a:endParaRPr lang="en-US" dirty="0"/>
          </a:p>
        </p:txBody>
      </p:sp>
    </p:spTree>
    <p:extLst>
      <p:ext uri="{BB962C8B-B14F-4D97-AF65-F5344CB8AC3E}">
        <p14:creationId xmlns:p14="http://schemas.microsoft.com/office/powerpoint/2010/main" val="2499342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rPr>
              <a:t>$540m+ in </a:t>
            </a:r>
            <a:r>
              <a:rPr lang="en-US" sz="1800" i="1" kern="1200" dirty="0">
                <a:solidFill>
                  <a:schemeClr val="tx1"/>
                </a:solidFill>
                <a:effectLst/>
              </a:rPr>
              <a:t>middle relief</a:t>
            </a:r>
            <a:r>
              <a:rPr lang="en-US" sz="1800" kern="1200" dirty="0">
                <a:solidFill>
                  <a:schemeClr val="tx1"/>
                </a:solidFill>
                <a:effectLst/>
              </a:rPr>
              <a:t> - $360m ACAM; $180m </a:t>
            </a:r>
            <a:endParaRPr lang="en-US" sz="180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51E4AAD-4811-8F44-8125-47E529C8E3D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76884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136525"/>
            <a:ext cx="5578475" cy="3138488"/>
          </a:xfrm>
        </p:spPr>
      </p:sp>
      <p:sp>
        <p:nvSpPr>
          <p:cNvPr id="3" name="Notes Placeholder 2"/>
          <p:cNvSpPr>
            <a:spLocks noGrp="1"/>
          </p:cNvSpPr>
          <p:nvPr>
            <p:ph type="body" idx="1"/>
          </p:nvPr>
        </p:nvSpPr>
        <p:spPr>
          <a:xfrm>
            <a:off x="304973" y="3591522"/>
            <a:ext cx="6586607" cy="5238444"/>
          </a:xfrm>
        </p:spPr>
        <p:txBody>
          <a:bodyPr/>
          <a:lstStyle/>
          <a:p>
            <a:r>
              <a:rPr lang="en-US" dirty="0"/>
              <a:t>What’s the level of revenue you need to produce and how efficiently do you convert revenue into cash flow?</a:t>
            </a:r>
          </a:p>
          <a:p>
            <a:endParaRPr lang="en-US" dirty="0"/>
          </a:p>
          <a:p>
            <a:endParaRPr lang="en-US" dirty="0"/>
          </a:p>
        </p:txBody>
      </p:sp>
      <p:sp>
        <p:nvSpPr>
          <p:cNvPr id="4" name="Slide Number Placeholder 3"/>
          <p:cNvSpPr>
            <a:spLocks noGrp="1"/>
          </p:cNvSpPr>
          <p:nvPr>
            <p:ph type="sldNum" sz="quarter" idx="10"/>
          </p:nvPr>
        </p:nvSpPr>
        <p:spPr/>
        <p:txBody>
          <a:bodyPr/>
          <a:lstStyle/>
          <a:p>
            <a:fld id="{651E4AAD-4811-8F44-8125-47E529C8E3D3}" type="slidenum">
              <a:rPr lang="en-US" smtClean="0"/>
              <a:t>4</a:t>
            </a:fld>
            <a:endParaRPr lang="en-US" dirty="0"/>
          </a:p>
        </p:txBody>
      </p:sp>
    </p:spTree>
    <p:extLst>
      <p:ext uri="{BB962C8B-B14F-4D97-AF65-F5344CB8AC3E}">
        <p14:creationId xmlns:p14="http://schemas.microsoft.com/office/powerpoint/2010/main" val="3429649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0758" y="4473893"/>
            <a:ext cx="6818019" cy="4518951"/>
          </a:xfrm>
        </p:spPr>
        <p:txBody>
          <a:bodyPr/>
          <a:lstStyle/>
          <a:p>
            <a:r>
              <a:rPr lang="en-US" sz="1600" dirty="0"/>
              <a:t>Two themes emerged from the presentations provided by Douglas and Steve this afternoon.</a:t>
            </a:r>
          </a:p>
          <a:p>
            <a:endParaRPr lang="en-US" sz="1600" dirty="0"/>
          </a:p>
          <a:p>
            <a:r>
              <a:rPr lang="en-US" sz="1600" dirty="0"/>
              <a:t>1.) We  could very well face a far more robust level of competition for our marquee product – broadband than we’ve faced in the past.</a:t>
            </a:r>
          </a:p>
          <a:p>
            <a:endParaRPr lang="en-US" sz="1600" dirty="0"/>
          </a:p>
          <a:p>
            <a:r>
              <a:rPr lang="en-US" sz="1600" dirty="0"/>
              <a:t>And that it would behoove us to not find ourselves getting pulled into a commoditized battle wherein the competitive equation is limited to two variables – speed and price.</a:t>
            </a:r>
          </a:p>
          <a:p>
            <a:endParaRPr lang="en-US" sz="1600" dirty="0"/>
          </a:p>
          <a:p>
            <a:r>
              <a:rPr lang="en-US" sz="1600" dirty="0"/>
              <a:t>Rather our focus must be on deepening the customer relationship, and leveraging your advantages inherent in being a local service provider to enrich the perceived value of our offerings.</a:t>
            </a:r>
          </a:p>
          <a:p>
            <a:endParaRPr lang="en-US" sz="1600" dirty="0"/>
          </a:p>
          <a:p>
            <a:r>
              <a:rPr lang="en-US" sz="1600" dirty="0"/>
              <a:t>Taking from Steve’s presentation, we have between 5 and 10 years to diversify our income statement and prepare ourselves for a world in which support flows could look markedly different than they do today.</a:t>
            </a:r>
          </a:p>
          <a:p>
            <a:endParaRPr lang="en-US" sz="1600" dirty="0"/>
          </a:p>
          <a:p>
            <a:r>
              <a:rPr lang="en-US" sz="1600" dirty="0"/>
              <a:t>This morning’s presentation will focus on specific steps, tactics and strategies we can begin to take to pave a path towards revenue and margin growth and diversification. </a:t>
            </a:r>
          </a:p>
        </p:txBody>
      </p:sp>
      <p:sp>
        <p:nvSpPr>
          <p:cNvPr id="4" name="Slide Number Placeholder 3"/>
          <p:cNvSpPr>
            <a:spLocks noGrp="1"/>
          </p:cNvSpPr>
          <p:nvPr>
            <p:ph type="sldNum" sz="quarter" idx="5"/>
          </p:nvPr>
        </p:nvSpPr>
        <p:spPr/>
        <p:txBody>
          <a:bodyPr/>
          <a:lstStyle/>
          <a:p>
            <a:fld id="{9026A102-10EE-4806-A8F5-824D8127AED5}" type="slidenum">
              <a:rPr lang="en-US" smtClean="0"/>
              <a:t>5</a:t>
            </a:fld>
            <a:endParaRPr lang="en-US" dirty="0"/>
          </a:p>
        </p:txBody>
      </p:sp>
    </p:spTree>
    <p:extLst>
      <p:ext uri="{BB962C8B-B14F-4D97-AF65-F5344CB8AC3E}">
        <p14:creationId xmlns:p14="http://schemas.microsoft.com/office/powerpoint/2010/main" val="3337420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As a natural component of the exercise, we must take on a major strategic conundrum that everyone in telecom is facing.</a:t>
            </a:r>
          </a:p>
          <a:p>
            <a:endParaRPr lang="en-US" sz="2000" dirty="0"/>
          </a:p>
          <a:p>
            <a:r>
              <a:rPr lang="en-US" sz="2000" dirty="0"/>
              <a:t>How do we remain competitively relevant in a world where both technology and how people consume technology is rapidly changing. </a:t>
            </a:r>
          </a:p>
        </p:txBody>
      </p:sp>
      <p:sp>
        <p:nvSpPr>
          <p:cNvPr id="4" name="Slide Number Placeholder 3"/>
          <p:cNvSpPr>
            <a:spLocks noGrp="1"/>
          </p:cNvSpPr>
          <p:nvPr>
            <p:ph type="sldNum" sz="quarter" idx="5"/>
          </p:nvPr>
        </p:nvSpPr>
        <p:spPr/>
        <p:txBody>
          <a:bodyPr/>
          <a:lstStyle/>
          <a:p>
            <a:fld id="{64356268-1F15-4566-90AA-203666BAB296}" type="slidenum">
              <a:rPr lang="en-US" smtClean="0"/>
              <a:t>6</a:t>
            </a:fld>
            <a:endParaRPr lang="en-US" dirty="0"/>
          </a:p>
        </p:txBody>
      </p:sp>
    </p:spTree>
    <p:extLst>
      <p:ext uri="{BB962C8B-B14F-4D97-AF65-F5344CB8AC3E}">
        <p14:creationId xmlns:p14="http://schemas.microsoft.com/office/powerpoint/2010/main" val="2158275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2400" dirty="0"/>
              <a:t>13.7 Trillion Megabytes of Data</a:t>
            </a:r>
          </a:p>
          <a:p>
            <a:r>
              <a:rPr lang="en-US" sz="2400" dirty="0"/>
              <a:t>1.7 Trillion Text Messages</a:t>
            </a:r>
          </a:p>
          <a:p>
            <a:r>
              <a:rPr lang="en-US" sz="2400" dirty="0"/>
              <a:t>2.8 Trillion minutes of use</a:t>
            </a:r>
          </a:p>
          <a:p>
            <a:endParaRPr lang="en-US" sz="2400" dirty="0"/>
          </a:p>
          <a:p>
            <a:endParaRPr lang="en-US" dirty="0"/>
          </a:p>
        </p:txBody>
      </p:sp>
      <p:sp>
        <p:nvSpPr>
          <p:cNvPr id="4" name="Slide Number Placeholder 3"/>
          <p:cNvSpPr>
            <a:spLocks noGrp="1"/>
          </p:cNvSpPr>
          <p:nvPr>
            <p:ph type="sldNum" sz="quarter" idx="5"/>
          </p:nvPr>
        </p:nvSpPr>
        <p:spPr/>
        <p:txBody>
          <a:bodyPr/>
          <a:lstStyle/>
          <a:p>
            <a:fld id="{9026A102-10EE-4806-A8F5-824D8127AED5}" type="slidenum">
              <a:rPr lang="en-US" smtClean="0"/>
              <a:t>7</a:t>
            </a:fld>
            <a:endParaRPr lang="en-US" dirty="0"/>
          </a:p>
        </p:txBody>
      </p:sp>
    </p:spTree>
    <p:extLst>
      <p:ext uri="{BB962C8B-B14F-4D97-AF65-F5344CB8AC3E}">
        <p14:creationId xmlns:p14="http://schemas.microsoft.com/office/powerpoint/2010/main" val="1976201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26A102-10EE-4806-A8F5-824D8127AED5}" type="slidenum">
              <a:rPr lang="en-US" smtClean="0"/>
              <a:t>8</a:t>
            </a:fld>
            <a:endParaRPr lang="en-US" dirty="0"/>
          </a:p>
        </p:txBody>
      </p:sp>
    </p:spTree>
    <p:extLst>
      <p:ext uri="{BB962C8B-B14F-4D97-AF65-F5344CB8AC3E}">
        <p14:creationId xmlns:p14="http://schemas.microsoft.com/office/powerpoint/2010/main" val="2236574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Data / metric based objectives are key throughout the planning / execution process.</a:t>
            </a:r>
          </a:p>
          <a:p>
            <a:endParaRPr lang="en-US" sz="1600" dirty="0"/>
          </a:p>
          <a:p>
            <a:r>
              <a:rPr lang="en-US" sz="1600" dirty="0"/>
              <a:t>We’ll discuss the importance of data by using a data hierarchy which begins with defining key data points/ metrics which will help illuminate the high-level contours within which we must operate when shaping our strategic plans.</a:t>
            </a:r>
          </a:p>
          <a:p>
            <a:endParaRPr lang="en-US" sz="1600" dirty="0"/>
          </a:p>
          <a:p>
            <a:r>
              <a:rPr lang="en-US" sz="1600" dirty="0"/>
              <a:t>We’ll then look at toolsets and best practices that will help us examine relative options we’ll be presented with that could enable the defined strategic vision,</a:t>
            </a:r>
          </a:p>
          <a:p>
            <a:endParaRPr lang="en-US" sz="1600" dirty="0"/>
          </a:p>
          <a:p>
            <a:r>
              <a:rPr lang="en-US" sz="1600" dirty="0"/>
              <a:t>And we’ll finish with the importance of dashboards/KPI’s that help establish operational accountability, and an organizational awareness as to the effectiveness of our execution relative to the tactics chosen to power realization of our strategic objectives.</a:t>
            </a:r>
          </a:p>
        </p:txBody>
      </p:sp>
      <p:sp>
        <p:nvSpPr>
          <p:cNvPr id="4" name="Slide Number Placeholder 3"/>
          <p:cNvSpPr>
            <a:spLocks noGrp="1"/>
          </p:cNvSpPr>
          <p:nvPr>
            <p:ph type="sldNum" sz="quarter" idx="5"/>
          </p:nvPr>
        </p:nvSpPr>
        <p:spPr/>
        <p:txBody>
          <a:bodyPr/>
          <a:lstStyle/>
          <a:p>
            <a:fld id="{2F9A0A13-FCB5-4705-A3AA-D1162C133AEC}" type="slidenum">
              <a:rPr lang="en-US" smtClean="0"/>
              <a:t>12</a:t>
            </a:fld>
            <a:endParaRPr lang="en-US" dirty="0"/>
          </a:p>
        </p:txBody>
      </p:sp>
    </p:spTree>
    <p:extLst>
      <p:ext uri="{BB962C8B-B14F-4D97-AF65-F5344CB8AC3E}">
        <p14:creationId xmlns:p14="http://schemas.microsoft.com/office/powerpoint/2010/main" val="2258405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C770E-6754-4F58-A6D0-C6ED0F1D205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9089C244-AB54-471E-9DFB-73BE935E8E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CAAE456-5940-4603-9CC7-B959F878B7E6}"/>
              </a:ext>
            </a:extLst>
          </p:cNvPr>
          <p:cNvSpPr>
            <a:spLocks noGrp="1"/>
          </p:cNvSpPr>
          <p:nvPr>
            <p:ph type="dt" sz="half" idx="10"/>
          </p:nvPr>
        </p:nvSpPr>
        <p:spPr/>
        <p:txBody>
          <a:bodyPr/>
          <a:lstStyle/>
          <a:p>
            <a:fld id="{0C216C67-A972-4252-B638-FA084D92FEEC}" type="datetime1">
              <a:rPr lang="en-US" smtClean="0"/>
              <a:t>6/10/2019</a:t>
            </a:fld>
            <a:endParaRPr lang="en-US" dirty="0"/>
          </a:p>
        </p:txBody>
      </p:sp>
      <p:sp>
        <p:nvSpPr>
          <p:cNvPr id="5" name="Footer Placeholder 4">
            <a:extLst>
              <a:ext uri="{FF2B5EF4-FFF2-40B4-BE49-F238E27FC236}">
                <a16:creationId xmlns:a16="http://schemas.microsoft.com/office/drawing/2014/main" id="{879BADC5-D2E3-404F-97F2-864AB19430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2CA715-7F3E-4568-BF05-E8F6E7962870}"/>
              </a:ext>
            </a:extLst>
          </p:cNvPr>
          <p:cNvSpPr>
            <a:spLocks noGrp="1"/>
          </p:cNvSpPr>
          <p:nvPr>
            <p:ph type="sldNum" sz="quarter" idx="12"/>
          </p:nvPr>
        </p:nvSpPr>
        <p:spPr>
          <a:xfrm>
            <a:off x="9284416" y="6402683"/>
            <a:ext cx="2743200" cy="365125"/>
          </a:xfrm>
        </p:spPr>
        <p:txBody>
          <a:bodyPr/>
          <a:lstStyle>
            <a:lvl1pPr>
              <a:defRPr>
                <a:solidFill>
                  <a:schemeClr val="bg1">
                    <a:lumMod val="50000"/>
                  </a:schemeClr>
                </a:solidFill>
              </a:defRPr>
            </a:lvl1pPr>
          </a:lstStyle>
          <a:p>
            <a:fld id="{D3EF41CF-CE27-4238-B876-4C7CD4091146}" type="slidenum">
              <a:rPr lang="en-US" smtClean="0"/>
              <a:pPr/>
              <a:t>‹#›</a:t>
            </a:fld>
            <a:endParaRPr lang="en-US" dirty="0"/>
          </a:p>
        </p:txBody>
      </p:sp>
    </p:spTree>
    <p:extLst>
      <p:ext uri="{BB962C8B-B14F-4D97-AF65-F5344CB8AC3E}">
        <p14:creationId xmlns:p14="http://schemas.microsoft.com/office/powerpoint/2010/main" val="425641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D2912-72BD-48BE-9F92-1D5FBA421B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1E485B-19AA-4A06-B6FB-694B98D9B2B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982613-7DFC-417E-8AA8-266CD39A0B12}"/>
              </a:ext>
            </a:extLst>
          </p:cNvPr>
          <p:cNvSpPr>
            <a:spLocks noGrp="1"/>
          </p:cNvSpPr>
          <p:nvPr>
            <p:ph type="dt" sz="half" idx="10"/>
          </p:nvPr>
        </p:nvSpPr>
        <p:spPr/>
        <p:txBody>
          <a:bodyPr/>
          <a:lstStyle/>
          <a:p>
            <a:fld id="{733B1493-2F8A-48A4-9AE1-78A729B1741F}" type="datetime1">
              <a:rPr lang="en-US" smtClean="0"/>
              <a:t>6/10/2019</a:t>
            </a:fld>
            <a:endParaRPr lang="en-US" dirty="0"/>
          </a:p>
        </p:txBody>
      </p:sp>
      <p:sp>
        <p:nvSpPr>
          <p:cNvPr id="5" name="Footer Placeholder 4">
            <a:extLst>
              <a:ext uri="{FF2B5EF4-FFF2-40B4-BE49-F238E27FC236}">
                <a16:creationId xmlns:a16="http://schemas.microsoft.com/office/drawing/2014/main" id="{5F331BDB-6E36-4C4B-B19F-1621019D3D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8F480E-D99B-4332-B160-1BC770B27D1E}"/>
              </a:ext>
            </a:extLst>
          </p:cNvPr>
          <p:cNvSpPr>
            <a:spLocks noGrp="1"/>
          </p:cNvSpPr>
          <p:nvPr>
            <p:ph type="sldNum" sz="quarter" idx="12"/>
          </p:nvPr>
        </p:nvSpPr>
        <p:spPr/>
        <p:txBody>
          <a:bodyPr/>
          <a:lstStyle/>
          <a:p>
            <a:fld id="{D3EF41CF-CE27-4238-B876-4C7CD4091146}" type="slidenum">
              <a:rPr lang="en-US" smtClean="0"/>
              <a:t>‹#›</a:t>
            </a:fld>
            <a:endParaRPr lang="en-US" dirty="0"/>
          </a:p>
        </p:txBody>
      </p:sp>
    </p:spTree>
    <p:extLst>
      <p:ext uri="{BB962C8B-B14F-4D97-AF65-F5344CB8AC3E}">
        <p14:creationId xmlns:p14="http://schemas.microsoft.com/office/powerpoint/2010/main" val="240517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FD72E3-A148-4521-A1C8-B256E52EBF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45CDEA-2293-418E-9BFB-3765BF8CF15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4E17F5-61B5-4E32-815C-2D4D19BDC990}"/>
              </a:ext>
            </a:extLst>
          </p:cNvPr>
          <p:cNvSpPr>
            <a:spLocks noGrp="1"/>
          </p:cNvSpPr>
          <p:nvPr>
            <p:ph type="dt" sz="half" idx="10"/>
          </p:nvPr>
        </p:nvSpPr>
        <p:spPr/>
        <p:txBody>
          <a:bodyPr/>
          <a:lstStyle/>
          <a:p>
            <a:fld id="{0D3296A2-A66E-41A1-8874-E6B34FA2829E}" type="datetime1">
              <a:rPr lang="en-US" smtClean="0"/>
              <a:t>6/10/2019</a:t>
            </a:fld>
            <a:endParaRPr lang="en-US" dirty="0"/>
          </a:p>
        </p:txBody>
      </p:sp>
      <p:sp>
        <p:nvSpPr>
          <p:cNvPr id="5" name="Footer Placeholder 4">
            <a:extLst>
              <a:ext uri="{FF2B5EF4-FFF2-40B4-BE49-F238E27FC236}">
                <a16:creationId xmlns:a16="http://schemas.microsoft.com/office/drawing/2014/main" id="{166B4E01-8819-46D9-8B12-487183C65E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A0FA05-0299-45C8-991B-5CDFB8CDC395}"/>
              </a:ext>
            </a:extLst>
          </p:cNvPr>
          <p:cNvSpPr>
            <a:spLocks noGrp="1"/>
          </p:cNvSpPr>
          <p:nvPr>
            <p:ph type="sldNum" sz="quarter" idx="12"/>
          </p:nvPr>
        </p:nvSpPr>
        <p:spPr/>
        <p:txBody>
          <a:bodyPr/>
          <a:lstStyle/>
          <a:p>
            <a:fld id="{D3EF41CF-CE27-4238-B876-4C7CD4091146}" type="slidenum">
              <a:rPr lang="en-US" smtClean="0"/>
              <a:t>‹#›</a:t>
            </a:fld>
            <a:endParaRPr lang="en-US" dirty="0"/>
          </a:p>
        </p:txBody>
      </p:sp>
    </p:spTree>
    <p:extLst>
      <p:ext uri="{BB962C8B-B14F-4D97-AF65-F5344CB8AC3E}">
        <p14:creationId xmlns:p14="http://schemas.microsoft.com/office/powerpoint/2010/main" val="3823204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6BAF8-356E-4C80-92C7-0DBD2454D07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CC4CB70-7C4A-4AFE-A30D-AA8422041371}"/>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3F0FC75-D216-4681-AC9B-7645157D6555}"/>
              </a:ext>
            </a:extLst>
          </p:cNvPr>
          <p:cNvSpPr>
            <a:spLocks noGrp="1"/>
          </p:cNvSpPr>
          <p:nvPr>
            <p:ph type="dt" sz="half" idx="10"/>
          </p:nvPr>
        </p:nvSpPr>
        <p:spPr/>
        <p:txBody>
          <a:bodyPr/>
          <a:lstStyle/>
          <a:p>
            <a:fld id="{43E255F2-0E76-4A42-AD58-80FF98FDCAC3}" type="datetime1">
              <a:rPr lang="en-US" smtClean="0"/>
              <a:t>6/10/2019</a:t>
            </a:fld>
            <a:endParaRPr lang="en-US" dirty="0"/>
          </a:p>
        </p:txBody>
      </p:sp>
      <p:sp>
        <p:nvSpPr>
          <p:cNvPr id="5" name="Footer Placeholder 4">
            <a:extLst>
              <a:ext uri="{FF2B5EF4-FFF2-40B4-BE49-F238E27FC236}">
                <a16:creationId xmlns:a16="http://schemas.microsoft.com/office/drawing/2014/main" id="{268397CA-3EE6-473D-A673-7311E015BD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5886DE-24A7-46B4-A01E-ECA4A754A978}"/>
              </a:ext>
            </a:extLst>
          </p:cNvPr>
          <p:cNvSpPr>
            <a:spLocks noGrp="1"/>
          </p:cNvSpPr>
          <p:nvPr>
            <p:ph type="sldNum" sz="quarter" idx="12"/>
          </p:nvPr>
        </p:nvSpPr>
        <p:spPr>
          <a:xfrm>
            <a:off x="9284416" y="6397055"/>
            <a:ext cx="2743200" cy="365125"/>
          </a:xfrm>
        </p:spPr>
        <p:txBody>
          <a:bodyPr/>
          <a:lstStyle>
            <a:lvl1pPr>
              <a:defRPr>
                <a:solidFill>
                  <a:schemeClr val="bg1">
                    <a:lumMod val="50000"/>
                  </a:schemeClr>
                </a:solidFill>
              </a:defRPr>
            </a:lvl1pPr>
          </a:lstStyle>
          <a:p>
            <a:fld id="{D3EF41CF-CE27-4238-B876-4C7CD4091146}" type="slidenum">
              <a:rPr lang="en-US" smtClean="0"/>
              <a:pPr/>
              <a:t>‹#›</a:t>
            </a:fld>
            <a:endParaRPr lang="en-US" dirty="0"/>
          </a:p>
        </p:txBody>
      </p:sp>
    </p:spTree>
    <p:extLst>
      <p:ext uri="{BB962C8B-B14F-4D97-AF65-F5344CB8AC3E}">
        <p14:creationId xmlns:p14="http://schemas.microsoft.com/office/powerpoint/2010/main" val="1717093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E2CC6-8902-4A73-9BD9-C4FD165222BA}"/>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37453775-6E08-44CF-8462-6CCBB0E068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450317-BA76-4178-ADA7-20C97945E0C9}"/>
              </a:ext>
            </a:extLst>
          </p:cNvPr>
          <p:cNvSpPr>
            <a:spLocks noGrp="1"/>
          </p:cNvSpPr>
          <p:nvPr>
            <p:ph type="dt" sz="half" idx="10"/>
          </p:nvPr>
        </p:nvSpPr>
        <p:spPr/>
        <p:txBody>
          <a:bodyPr/>
          <a:lstStyle/>
          <a:p>
            <a:fld id="{1A55F528-3D7E-4205-A040-61759FAD961D}" type="datetime1">
              <a:rPr lang="en-US" smtClean="0"/>
              <a:t>6/10/2019</a:t>
            </a:fld>
            <a:endParaRPr lang="en-US" dirty="0"/>
          </a:p>
        </p:txBody>
      </p:sp>
      <p:sp>
        <p:nvSpPr>
          <p:cNvPr id="5" name="Footer Placeholder 4">
            <a:extLst>
              <a:ext uri="{FF2B5EF4-FFF2-40B4-BE49-F238E27FC236}">
                <a16:creationId xmlns:a16="http://schemas.microsoft.com/office/drawing/2014/main" id="{ED700A05-D059-4430-A18D-9A11515533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F29B65-91D0-4ABA-85C4-DA785F5BD29F}"/>
              </a:ext>
            </a:extLst>
          </p:cNvPr>
          <p:cNvSpPr>
            <a:spLocks noGrp="1"/>
          </p:cNvSpPr>
          <p:nvPr>
            <p:ph type="sldNum" sz="quarter" idx="12"/>
          </p:nvPr>
        </p:nvSpPr>
        <p:spPr/>
        <p:txBody>
          <a:bodyPr/>
          <a:lstStyle/>
          <a:p>
            <a:fld id="{D3EF41CF-CE27-4238-B876-4C7CD4091146}" type="slidenum">
              <a:rPr lang="en-US" smtClean="0"/>
              <a:t>‹#›</a:t>
            </a:fld>
            <a:endParaRPr lang="en-US" dirty="0"/>
          </a:p>
        </p:txBody>
      </p:sp>
    </p:spTree>
    <p:extLst>
      <p:ext uri="{BB962C8B-B14F-4D97-AF65-F5344CB8AC3E}">
        <p14:creationId xmlns:p14="http://schemas.microsoft.com/office/powerpoint/2010/main" val="1965733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1D90-07AF-46E1-9E0B-C826A16B4A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BBE843-28BF-478E-B064-8233171557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7A1133-EB4F-48DD-8D31-A9311802456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C3C515-03A8-4DC0-930B-95805657539B}"/>
              </a:ext>
            </a:extLst>
          </p:cNvPr>
          <p:cNvSpPr>
            <a:spLocks noGrp="1"/>
          </p:cNvSpPr>
          <p:nvPr>
            <p:ph type="dt" sz="half" idx="10"/>
          </p:nvPr>
        </p:nvSpPr>
        <p:spPr/>
        <p:txBody>
          <a:bodyPr/>
          <a:lstStyle/>
          <a:p>
            <a:fld id="{DEA0CCB4-B2F1-461E-964C-11BC6CC9F16A}" type="datetime1">
              <a:rPr lang="en-US" smtClean="0"/>
              <a:t>6/10/2019</a:t>
            </a:fld>
            <a:endParaRPr lang="en-US" dirty="0"/>
          </a:p>
        </p:txBody>
      </p:sp>
      <p:sp>
        <p:nvSpPr>
          <p:cNvPr id="6" name="Footer Placeholder 5">
            <a:extLst>
              <a:ext uri="{FF2B5EF4-FFF2-40B4-BE49-F238E27FC236}">
                <a16:creationId xmlns:a16="http://schemas.microsoft.com/office/drawing/2014/main" id="{EC83B712-23DC-42A1-9E08-A73CBD0774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C259FEB-E14C-44FB-8BEE-85213F4BCCB2}"/>
              </a:ext>
            </a:extLst>
          </p:cNvPr>
          <p:cNvSpPr>
            <a:spLocks noGrp="1"/>
          </p:cNvSpPr>
          <p:nvPr>
            <p:ph type="sldNum" sz="quarter" idx="12"/>
          </p:nvPr>
        </p:nvSpPr>
        <p:spPr/>
        <p:txBody>
          <a:bodyPr/>
          <a:lstStyle/>
          <a:p>
            <a:fld id="{D3EF41CF-CE27-4238-B876-4C7CD4091146}" type="slidenum">
              <a:rPr lang="en-US" smtClean="0"/>
              <a:t>‹#›</a:t>
            </a:fld>
            <a:endParaRPr lang="en-US" dirty="0"/>
          </a:p>
        </p:txBody>
      </p:sp>
    </p:spTree>
    <p:extLst>
      <p:ext uri="{BB962C8B-B14F-4D97-AF65-F5344CB8AC3E}">
        <p14:creationId xmlns:p14="http://schemas.microsoft.com/office/powerpoint/2010/main" val="3292601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7C91C-5E0E-496D-B06A-A9B35B6025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8ABBE8-47E9-44F6-8ACA-330A1D0EA8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95F0F75-7203-4AE4-A9B5-AFCFB267324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9CAF08-310E-484F-8F07-2111AD7E51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21FA067-A81A-47D5-AEE1-3C91846768B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653CDE-0842-4066-80C3-78CD3FB4EDE6}"/>
              </a:ext>
            </a:extLst>
          </p:cNvPr>
          <p:cNvSpPr>
            <a:spLocks noGrp="1"/>
          </p:cNvSpPr>
          <p:nvPr>
            <p:ph type="dt" sz="half" idx="10"/>
          </p:nvPr>
        </p:nvSpPr>
        <p:spPr/>
        <p:txBody>
          <a:bodyPr/>
          <a:lstStyle/>
          <a:p>
            <a:fld id="{BACC8303-F669-4FD7-8B7B-6D6875C603A2}" type="datetime1">
              <a:rPr lang="en-US" smtClean="0"/>
              <a:t>6/10/2019</a:t>
            </a:fld>
            <a:endParaRPr lang="en-US" dirty="0"/>
          </a:p>
        </p:txBody>
      </p:sp>
      <p:sp>
        <p:nvSpPr>
          <p:cNvPr id="8" name="Footer Placeholder 7">
            <a:extLst>
              <a:ext uri="{FF2B5EF4-FFF2-40B4-BE49-F238E27FC236}">
                <a16:creationId xmlns:a16="http://schemas.microsoft.com/office/drawing/2014/main" id="{AEA2FDE0-0E63-4121-BE73-65486AD2CCE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EF48AC8-549F-4E16-B777-429A93C3B232}"/>
              </a:ext>
            </a:extLst>
          </p:cNvPr>
          <p:cNvSpPr>
            <a:spLocks noGrp="1"/>
          </p:cNvSpPr>
          <p:nvPr>
            <p:ph type="sldNum" sz="quarter" idx="12"/>
          </p:nvPr>
        </p:nvSpPr>
        <p:spPr/>
        <p:txBody>
          <a:bodyPr/>
          <a:lstStyle/>
          <a:p>
            <a:fld id="{D3EF41CF-CE27-4238-B876-4C7CD4091146}" type="slidenum">
              <a:rPr lang="en-US" smtClean="0"/>
              <a:t>‹#›</a:t>
            </a:fld>
            <a:endParaRPr lang="en-US" dirty="0"/>
          </a:p>
        </p:txBody>
      </p:sp>
    </p:spTree>
    <p:extLst>
      <p:ext uri="{BB962C8B-B14F-4D97-AF65-F5344CB8AC3E}">
        <p14:creationId xmlns:p14="http://schemas.microsoft.com/office/powerpoint/2010/main" val="1222791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907CB-EEBC-40A3-B183-A616CECCB6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4C0A9E-E3A5-4F37-87C5-DFCD935949DA}"/>
              </a:ext>
            </a:extLst>
          </p:cNvPr>
          <p:cNvSpPr>
            <a:spLocks noGrp="1"/>
          </p:cNvSpPr>
          <p:nvPr>
            <p:ph type="dt" sz="half" idx="10"/>
          </p:nvPr>
        </p:nvSpPr>
        <p:spPr/>
        <p:txBody>
          <a:bodyPr/>
          <a:lstStyle/>
          <a:p>
            <a:fld id="{E53BD84B-B0D1-486C-9BF5-839A9F4ABAF2}" type="datetime1">
              <a:rPr lang="en-US" smtClean="0"/>
              <a:t>6/10/2019</a:t>
            </a:fld>
            <a:endParaRPr lang="en-US" dirty="0"/>
          </a:p>
        </p:txBody>
      </p:sp>
      <p:sp>
        <p:nvSpPr>
          <p:cNvPr id="4" name="Footer Placeholder 3">
            <a:extLst>
              <a:ext uri="{FF2B5EF4-FFF2-40B4-BE49-F238E27FC236}">
                <a16:creationId xmlns:a16="http://schemas.microsoft.com/office/drawing/2014/main" id="{52579C41-1566-42A3-B2B7-E971B827A43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35C9E70-55E0-497F-88C8-CF5D74341667}"/>
              </a:ext>
            </a:extLst>
          </p:cNvPr>
          <p:cNvSpPr>
            <a:spLocks noGrp="1"/>
          </p:cNvSpPr>
          <p:nvPr>
            <p:ph type="sldNum" sz="quarter" idx="12"/>
          </p:nvPr>
        </p:nvSpPr>
        <p:spPr/>
        <p:txBody>
          <a:bodyPr/>
          <a:lstStyle/>
          <a:p>
            <a:fld id="{D3EF41CF-CE27-4238-B876-4C7CD4091146}" type="slidenum">
              <a:rPr lang="en-US" smtClean="0"/>
              <a:t>‹#›</a:t>
            </a:fld>
            <a:endParaRPr lang="en-US" dirty="0"/>
          </a:p>
        </p:txBody>
      </p:sp>
    </p:spTree>
    <p:extLst>
      <p:ext uri="{BB962C8B-B14F-4D97-AF65-F5344CB8AC3E}">
        <p14:creationId xmlns:p14="http://schemas.microsoft.com/office/powerpoint/2010/main" val="390285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BC3A69-224F-45FA-932E-59538B28E6C8}"/>
              </a:ext>
            </a:extLst>
          </p:cNvPr>
          <p:cNvSpPr>
            <a:spLocks noGrp="1"/>
          </p:cNvSpPr>
          <p:nvPr>
            <p:ph type="dt" sz="half" idx="10"/>
          </p:nvPr>
        </p:nvSpPr>
        <p:spPr/>
        <p:txBody>
          <a:bodyPr/>
          <a:lstStyle/>
          <a:p>
            <a:fld id="{9816833F-7ABD-4F9C-9BB6-F95C88A48E06}" type="datetime1">
              <a:rPr lang="en-US" smtClean="0"/>
              <a:t>6/10/2019</a:t>
            </a:fld>
            <a:endParaRPr lang="en-US" dirty="0"/>
          </a:p>
        </p:txBody>
      </p:sp>
      <p:sp>
        <p:nvSpPr>
          <p:cNvPr id="3" name="Footer Placeholder 2">
            <a:extLst>
              <a:ext uri="{FF2B5EF4-FFF2-40B4-BE49-F238E27FC236}">
                <a16:creationId xmlns:a16="http://schemas.microsoft.com/office/drawing/2014/main" id="{5962D1FE-D11F-4D7C-B9F0-A9AAE526D63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3389BCA-E0F3-4893-8D08-1A280B38C0E1}"/>
              </a:ext>
            </a:extLst>
          </p:cNvPr>
          <p:cNvSpPr>
            <a:spLocks noGrp="1"/>
          </p:cNvSpPr>
          <p:nvPr>
            <p:ph type="sldNum" sz="quarter" idx="12"/>
          </p:nvPr>
        </p:nvSpPr>
        <p:spPr/>
        <p:txBody>
          <a:bodyPr/>
          <a:lstStyle/>
          <a:p>
            <a:fld id="{D3EF41CF-CE27-4238-B876-4C7CD4091146}" type="slidenum">
              <a:rPr lang="en-US" smtClean="0"/>
              <a:t>‹#›</a:t>
            </a:fld>
            <a:endParaRPr lang="en-US" dirty="0"/>
          </a:p>
        </p:txBody>
      </p:sp>
    </p:spTree>
    <p:extLst>
      <p:ext uri="{BB962C8B-B14F-4D97-AF65-F5344CB8AC3E}">
        <p14:creationId xmlns:p14="http://schemas.microsoft.com/office/powerpoint/2010/main" val="3975560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CF79D-B400-48C5-8E43-3EFA54F8B0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7D1DCF-6E6F-4091-924F-B82C66B262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927F8A-FFB9-44D3-ACE0-6C2539021B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B10BEC-D267-405B-A37E-E6D6A39F73C0}"/>
              </a:ext>
            </a:extLst>
          </p:cNvPr>
          <p:cNvSpPr>
            <a:spLocks noGrp="1"/>
          </p:cNvSpPr>
          <p:nvPr>
            <p:ph type="dt" sz="half" idx="10"/>
          </p:nvPr>
        </p:nvSpPr>
        <p:spPr/>
        <p:txBody>
          <a:bodyPr/>
          <a:lstStyle/>
          <a:p>
            <a:fld id="{C33DA7EE-FB43-4F3E-B745-0112DFEB2C97}" type="datetime1">
              <a:rPr lang="en-US" smtClean="0"/>
              <a:t>6/10/2019</a:t>
            </a:fld>
            <a:endParaRPr lang="en-US" dirty="0"/>
          </a:p>
        </p:txBody>
      </p:sp>
      <p:sp>
        <p:nvSpPr>
          <p:cNvPr id="6" name="Footer Placeholder 5">
            <a:extLst>
              <a:ext uri="{FF2B5EF4-FFF2-40B4-BE49-F238E27FC236}">
                <a16:creationId xmlns:a16="http://schemas.microsoft.com/office/drawing/2014/main" id="{6611F257-097F-4328-AFF3-459BF486667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5D26A2E-014F-4934-B9C0-985F5D65FEFF}"/>
              </a:ext>
            </a:extLst>
          </p:cNvPr>
          <p:cNvSpPr>
            <a:spLocks noGrp="1"/>
          </p:cNvSpPr>
          <p:nvPr>
            <p:ph type="sldNum" sz="quarter" idx="12"/>
          </p:nvPr>
        </p:nvSpPr>
        <p:spPr/>
        <p:txBody>
          <a:bodyPr/>
          <a:lstStyle/>
          <a:p>
            <a:fld id="{D3EF41CF-CE27-4238-B876-4C7CD4091146}" type="slidenum">
              <a:rPr lang="en-US" smtClean="0"/>
              <a:t>‹#›</a:t>
            </a:fld>
            <a:endParaRPr lang="en-US" dirty="0"/>
          </a:p>
        </p:txBody>
      </p:sp>
    </p:spTree>
    <p:extLst>
      <p:ext uri="{BB962C8B-B14F-4D97-AF65-F5344CB8AC3E}">
        <p14:creationId xmlns:p14="http://schemas.microsoft.com/office/powerpoint/2010/main" val="3367467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C33DF-2880-4161-AFEC-B99FD060F7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AF72DB-FC8B-445E-903D-877A8EA08B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8AF895D-65A5-4135-9916-CCE2666750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F83FFD-68FF-4EEA-9E08-B77CFF657CD4}"/>
              </a:ext>
            </a:extLst>
          </p:cNvPr>
          <p:cNvSpPr>
            <a:spLocks noGrp="1"/>
          </p:cNvSpPr>
          <p:nvPr>
            <p:ph type="dt" sz="half" idx="10"/>
          </p:nvPr>
        </p:nvSpPr>
        <p:spPr/>
        <p:txBody>
          <a:bodyPr/>
          <a:lstStyle/>
          <a:p>
            <a:fld id="{4211F5A1-296A-4849-885E-C203A27CA244}" type="datetime1">
              <a:rPr lang="en-US" smtClean="0"/>
              <a:t>6/10/2019</a:t>
            </a:fld>
            <a:endParaRPr lang="en-US" dirty="0"/>
          </a:p>
        </p:txBody>
      </p:sp>
      <p:sp>
        <p:nvSpPr>
          <p:cNvPr id="6" name="Footer Placeholder 5">
            <a:extLst>
              <a:ext uri="{FF2B5EF4-FFF2-40B4-BE49-F238E27FC236}">
                <a16:creationId xmlns:a16="http://schemas.microsoft.com/office/drawing/2014/main" id="{8050D4C9-8980-49FB-B50E-7711E623E53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6B9DBA7-CF79-456E-83D0-FFC2A0B0ED3E}"/>
              </a:ext>
            </a:extLst>
          </p:cNvPr>
          <p:cNvSpPr>
            <a:spLocks noGrp="1"/>
          </p:cNvSpPr>
          <p:nvPr>
            <p:ph type="sldNum" sz="quarter" idx="12"/>
          </p:nvPr>
        </p:nvSpPr>
        <p:spPr/>
        <p:txBody>
          <a:bodyPr/>
          <a:lstStyle/>
          <a:p>
            <a:fld id="{D3EF41CF-CE27-4238-B876-4C7CD4091146}" type="slidenum">
              <a:rPr lang="en-US" smtClean="0"/>
              <a:t>‹#›</a:t>
            </a:fld>
            <a:endParaRPr lang="en-US" dirty="0"/>
          </a:p>
        </p:txBody>
      </p:sp>
    </p:spTree>
    <p:extLst>
      <p:ext uri="{BB962C8B-B14F-4D97-AF65-F5344CB8AC3E}">
        <p14:creationId xmlns:p14="http://schemas.microsoft.com/office/powerpoint/2010/main" val="2721622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D59601-523C-4848-AD55-5EA7868B75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D293B3B-B305-4B2D-81B4-C6107C4E41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BA543FB-9D41-4FE9-88F5-41219E952C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CD7A3A-61DE-4CF4-9748-C1E3839729FE}" type="datetime1">
              <a:rPr lang="en-US" smtClean="0"/>
              <a:t>6/10/2019</a:t>
            </a:fld>
            <a:endParaRPr lang="en-US" dirty="0"/>
          </a:p>
        </p:txBody>
      </p:sp>
      <p:sp>
        <p:nvSpPr>
          <p:cNvPr id="5" name="Footer Placeholder 4">
            <a:extLst>
              <a:ext uri="{FF2B5EF4-FFF2-40B4-BE49-F238E27FC236}">
                <a16:creationId xmlns:a16="http://schemas.microsoft.com/office/drawing/2014/main" id="{CD32C5BE-C93D-4BFF-B0EF-42807491F2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D8DBD8E-E1AD-49F7-9DE9-F20872548C12}"/>
              </a:ext>
            </a:extLst>
          </p:cNvPr>
          <p:cNvSpPr>
            <a:spLocks noGrp="1"/>
          </p:cNvSpPr>
          <p:nvPr>
            <p:ph type="sldNum" sz="quarter" idx="4"/>
          </p:nvPr>
        </p:nvSpPr>
        <p:spPr>
          <a:xfrm>
            <a:off x="9284416" y="6402683"/>
            <a:ext cx="274320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D3EF41CF-CE27-4238-B876-4C7CD4091146}" type="slidenum">
              <a:rPr lang="en-US" smtClean="0"/>
              <a:pPr/>
              <a:t>‹#›</a:t>
            </a:fld>
            <a:endParaRPr lang="en-US" dirty="0"/>
          </a:p>
        </p:txBody>
      </p:sp>
      <p:pic>
        <p:nvPicPr>
          <p:cNvPr id="7" name="Picture 6">
            <a:extLst>
              <a:ext uri="{FF2B5EF4-FFF2-40B4-BE49-F238E27FC236}">
                <a16:creationId xmlns:a16="http://schemas.microsoft.com/office/drawing/2014/main" id="{D6704E5E-1747-48DC-9D82-63BD182CBBB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0"/>
            <a:ext cx="12192001" cy="1205844"/>
          </a:xfrm>
          <a:prstGeom prst="rect">
            <a:avLst/>
          </a:prstGeom>
          <a:ln>
            <a:noFill/>
          </a:ln>
        </p:spPr>
      </p:pic>
    </p:spTree>
    <p:extLst>
      <p:ext uri="{BB962C8B-B14F-4D97-AF65-F5344CB8AC3E}">
        <p14:creationId xmlns:p14="http://schemas.microsoft.com/office/powerpoint/2010/main" val="585289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notesSlide" Target="../notesSlides/notesSlide16.xml"/><Relationship Id="rId7" Type="http://schemas.openxmlformats.org/officeDocument/2006/relationships/image" Target="../media/image22.e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package" Target="../embeddings/Microsoft_Excel_Worksheet1.xlsx"/><Relationship Id="rId5" Type="http://schemas.openxmlformats.org/officeDocument/2006/relationships/image" Target="../media/image21.emf"/><Relationship Id="rId4" Type="http://schemas.openxmlformats.org/officeDocument/2006/relationships/package" Target="../embeddings/Microsoft_Excel_Worksheet.xlsx"/></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5.jpeg"/><Relationship Id="rId5" Type="http://schemas.openxmlformats.org/officeDocument/2006/relationships/image" Target="../media/image24.emf"/><Relationship Id="rId4" Type="http://schemas.openxmlformats.org/officeDocument/2006/relationships/package" Target="../embeddings/Microsoft_Excel_Worksheet2.xlsx"/></Relationships>
</file>

<file path=ppt/slides/_rels/slide2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10.png"/><Relationship Id="rId5" Type="http://schemas.openxmlformats.org/officeDocument/2006/relationships/diagramQuickStyle" Target="../diagrams/quickStyle3.xml"/><Relationship Id="rId10" Type="http://schemas.openxmlformats.org/officeDocument/2006/relationships/image" Target="../media/image29.jpeg"/><Relationship Id="rId4" Type="http://schemas.openxmlformats.org/officeDocument/2006/relationships/diagramLayout" Target="../diagrams/layout3.xml"/><Relationship Id="rId9"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image" Target="../media/image16.emf"/><Relationship Id="rId7" Type="http://schemas.openxmlformats.org/officeDocument/2006/relationships/image" Target="../media/image35.png"/><Relationship Id="rId12"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diagramColors" Target="../diagrams/colors4.xml"/><Relationship Id="rId5" Type="http://schemas.openxmlformats.org/officeDocument/2006/relationships/image" Target="../media/image33.png"/><Relationship Id="rId10" Type="http://schemas.openxmlformats.org/officeDocument/2006/relationships/diagramQuickStyle" Target="../diagrams/quickStyle4.xml"/><Relationship Id="rId4" Type="http://schemas.openxmlformats.org/officeDocument/2006/relationships/image" Target="../media/image32.png"/><Relationship Id="rId9"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9.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37.jpe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13.tiff"/><Relationship Id="rId4" Type="http://schemas.openxmlformats.org/officeDocument/2006/relationships/image" Target="../media/image9.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www.annualreports.com/HostedData/AnnualReportArchive/e/NASDAQ_KODK_2002.p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D437C-0FA8-44A9-8A64-D5A028581BDE}"/>
              </a:ext>
            </a:extLst>
          </p:cNvPr>
          <p:cNvSpPr>
            <a:spLocks noGrp="1"/>
          </p:cNvSpPr>
          <p:nvPr>
            <p:ph type="ctrTitle"/>
          </p:nvPr>
        </p:nvSpPr>
        <p:spPr>
          <a:xfrm>
            <a:off x="1524000" y="4144236"/>
            <a:ext cx="9144000" cy="2021432"/>
          </a:xfrm>
        </p:spPr>
        <p:txBody>
          <a:bodyPr>
            <a:normAutofit/>
          </a:bodyPr>
          <a:lstStyle/>
          <a:p>
            <a:r>
              <a:rPr lang="en-US" b="1" dirty="0">
                <a:solidFill>
                  <a:schemeClr val="bg1"/>
                </a:solidFill>
              </a:rPr>
              <a:t>ILEC Revenue Trends and Future Outlook</a:t>
            </a:r>
            <a:endParaRPr lang="en-US" sz="4400" dirty="0">
              <a:solidFill>
                <a:schemeClr val="bg1"/>
              </a:solidFill>
            </a:endParaRPr>
          </a:p>
        </p:txBody>
      </p:sp>
      <p:sp>
        <p:nvSpPr>
          <p:cNvPr id="4" name="TextBox 3">
            <a:extLst>
              <a:ext uri="{FF2B5EF4-FFF2-40B4-BE49-F238E27FC236}">
                <a16:creationId xmlns:a16="http://schemas.microsoft.com/office/drawing/2014/main" id="{EE34ABF0-A6F6-411D-9E01-2A4EACC76538}"/>
              </a:ext>
            </a:extLst>
          </p:cNvPr>
          <p:cNvSpPr txBox="1"/>
          <p:nvPr/>
        </p:nvSpPr>
        <p:spPr>
          <a:xfrm>
            <a:off x="1524000" y="4559873"/>
            <a:ext cx="9144000" cy="1569660"/>
          </a:xfrm>
          <a:prstGeom prst="rect">
            <a:avLst/>
          </a:prstGeom>
          <a:noFill/>
        </p:spPr>
        <p:txBody>
          <a:bodyPr wrap="square" rtlCol="0">
            <a:spAutoFit/>
          </a:bodyPr>
          <a:lstStyle/>
          <a:p>
            <a:pPr algn="ctr"/>
            <a:r>
              <a:rPr lang="en-US" sz="4800" dirty="0"/>
              <a:t>Charting Your Company’s Path to 2025</a:t>
            </a:r>
          </a:p>
        </p:txBody>
      </p:sp>
      <p:pic>
        <p:nvPicPr>
          <p:cNvPr id="14338" name="Picture 2" descr="https://www.il-ita.com/assets/Logos/ITA_300dpi.jpg">
            <a:extLst>
              <a:ext uri="{FF2B5EF4-FFF2-40B4-BE49-F238E27FC236}">
                <a16:creationId xmlns:a16="http://schemas.microsoft.com/office/drawing/2014/main" id="{6BE60790-1C11-4D8C-B9ED-E5D05A196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596" y="2401778"/>
            <a:ext cx="5142807" cy="1027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832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5A4-1AFB-491E-B3CD-107C95BC582C}"/>
              </a:ext>
            </a:extLst>
          </p:cNvPr>
          <p:cNvSpPr>
            <a:spLocks noGrp="1"/>
          </p:cNvSpPr>
          <p:nvPr>
            <p:ph type="title"/>
          </p:nvPr>
        </p:nvSpPr>
        <p:spPr>
          <a:xfrm>
            <a:off x="1676400" y="-133004"/>
            <a:ext cx="10515600" cy="1325563"/>
          </a:xfrm>
        </p:spPr>
        <p:txBody>
          <a:bodyPr/>
          <a:lstStyle/>
          <a:p>
            <a:r>
              <a:rPr lang="en-US" dirty="0">
                <a:solidFill>
                  <a:schemeClr val="bg1"/>
                </a:solidFill>
              </a:rPr>
              <a:t>How Important is the Plan?</a:t>
            </a:r>
          </a:p>
        </p:txBody>
      </p:sp>
      <p:sp>
        <p:nvSpPr>
          <p:cNvPr id="3" name="Content Placeholder 2">
            <a:extLst>
              <a:ext uri="{FF2B5EF4-FFF2-40B4-BE49-F238E27FC236}">
                <a16:creationId xmlns:a16="http://schemas.microsoft.com/office/drawing/2014/main" id="{8DC3E906-FCD7-4999-82AB-9DCFD666FE06}"/>
              </a:ext>
            </a:extLst>
          </p:cNvPr>
          <p:cNvSpPr>
            <a:spLocks noGrp="1"/>
          </p:cNvSpPr>
          <p:nvPr>
            <p:ph idx="1"/>
          </p:nvPr>
        </p:nvSpPr>
        <p:spPr/>
        <p:txBody>
          <a:bodyPr>
            <a:normAutofit lnSpcReduction="10000"/>
          </a:bodyPr>
          <a:lstStyle/>
          <a:p>
            <a:r>
              <a:rPr lang="en-US" dirty="0"/>
              <a:t>Kodak’s strategy less urgent and holistic, rooted in past position -  imaging.</a:t>
            </a:r>
          </a:p>
          <a:p>
            <a:pPr lvl="1"/>
            <a:r>
              <a:rPr lang="en-US" dirty="0"/>
              <a:t>Lead to them being anchored to a framework defined by technological disruption – imaging.</a:t>
            </a:r>
          </a:p>
          <a:p>
            <a:pPr lvl="1"/>
            <a:r>
              <a:rPr lang="en-US" dirty="0"/>
              <a:t>Inability to differentiate their position based on value – moving into digital camera space which became increasingly commoditized – digital cameras.</a:t>
            </a:r>
          </a:p>
          <a:p>
            <a:r>
              <a:rPr lang="en-US" dirty="0"/>
              <a:t>Kodak – Filed for bankruptcy in 2012 – (34 million in operating income year before and a loss of 349 million loss in digital camera sales).</a:t>
            </a:r>
          </a:p>
          <a:p>
            <a:r>
              <a:rPr lang="en-US" dirty="0"/>
              <a:t>Contrasting – Fuji Film consistently posts annual profits between $1.5 and $1.8 Billion.</a:t>
            </a:r>
          </a:p>
          <a:p>
            <a:endParaRPr lang="en-US" dirty="0"/>
          </a:p>
        </p:txBody>
      </p:sp>
    </p:spTree>
    <p:extLst>
      <p:ext uri="{BB962C8B-B14F-4D97-AF65-F5344CB8AC3E}">
        <p14:creationId xmlns:p14="http://schemas.microsoft.com/office/powerpoint/2010/main" val="3106933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2D456-0607-4DF4-AF0F-56C39E0D408C}"/>
              </a:ext>
            </a:extLst>
          </p:cNvPr>
          <p:cNvSpPr>
            <a:spLocks noGrp="1"/>
          </p:cNvSpPr>
          <p:nvPr>
            <p:ph type="title"/>
          </p:nvPr>
        </p:nvSpPr>
        <p:spPr>
          <a:xfrm>
            <a:off x="1676400" y="-99452"/>
            <a:ext cx="10515600" cy="1325563"/>
          </a:xfrm>
        </p:spPr>
        <p:txBody>
          <a:bodyPr/>
          <a:lstStyle/>
          <a:p>
            <a:r>
              <a:rPr lang="en-US" dirty="0">
                <a:solidFill>
                  <a:schemeClr val="bg1"/>
                </a:solidFill>
              </a:rPr>
              <a:t>Projecting Steady State…</a:t>
            </a:r>
          </a:p>
        </p:txBody>
      </p:sp>
      <p:sp>
        <p:nvSpPr>
          <p:cNvPr id="4" name="Slide Number Placeholder 3">
            <a:extLst>
              <a:ext uri="{FF2B5EF4-FFF2-40B4-BE49-F238E27FC236}">
                <a16:creationId xmlns:a16="http://schemas.microsoft.com/office/drawing/2014/main" id="{ADB96BA7-E2A4-4D52-AF16-4DE23D3A769D}"/>
              </a:ext>
            </a:extLst>
          </p:cNvPr>
          <p:cNvSpPr>
            <a:spLocks noGrp="1"/>
          </p:cNvSpPr>
          <p:nvPr>
            <p:ph type="sldNum" sz="quarter" idx="12"/>
          </p:nvPr>
        </p:nvSpPr>
        <p:spPr>
          <a:xfrm>
            <a:off x="9301041" y="5387310"/>
            <a:ext cx="2743200" cy="365125"/>
          </a:xfrm>
        </p:spPr>
        <p:txBody>
          <a:bodyPr/>
          <a:lstStyle/>
          <a:p>
            <a:fld id="{D3EF41CF-CE27-4238-B876-4C7CD4091146}" type="slidenum">
              <a:rPr lang="en-US" smtClean="0"/>
              <a:pPr/>
              <a:t>11</a:t>
            </a:fld>
            <a:endParaRPr lang="en-US" dirty="0"/>
          </a:p>
        </p:txBody>
      </p:sp>
      <p:pic>
        <p:nvPicPr>
          <p:cNvPr id="6" name="Picture 5">
            <a:extLst>
              <a:ext uri="{FF2B5EF4-FFF2-40B4-BE49-F238E27FC236}">
                <a16:creationId xmlns:a16="http://schemas.microsoft.com/office/drawing/2014/main" id="{CDA713F0-1E83-4017-90AC-10D2398D4880}"/>
              </a:ext>
            </a:extLst>
          </p:cNvPr>
          <p:cNvPicPr>
            <a:picLocks noChangeAspect="1"/>
          </p:cNvPicPr>
          <p:nvPr/>
        </p:nvPicPr>
        <p:blipFill>
          <a:blip r:embed="rId2"/>
          <a:stretch>
            <a:fillRect/>
          </a:stretch>
        </p:blipFill>
        <p:spPr>
          <a:xfrm>
            <a:off x="290480" y="1224353"/>
            <a:ext cx="11644289" cy="1325563"/>
          </a:xfrm>
          <a:prstGeom prst="rect">
            <a:avLst/>
          </a:prstGeom>
        </p:spPr>
      </p:pic>
      <p:sp>
        <p:nvSpPr>
          <p:cNvPr id="7" name="TextBox 6">
            <a:extLst>
              <a:ext uri="{FF2B5EF4-FFF2-40B4-BE49-F238E27FC236}">
                <a16:creationId xmlns:a16="http://schemas.microsoft.com/office/drawing/2014/main" id="{68AB3019-90EA-4F5D-B067-385BA96BEC7B}"/>
              </a:ext>
            </a:extLst>
          </p:cNvPr>
          <p:cNvSpPr txBox="1"/>
          <p:nvPr/>
        </p:nvSpPr>
        <p:spPr>
          <a:xfrm>
            <a:off x="290480" y="1224353"/>
            <a:ext cx="897682" cy="369332"/>
          </a:xfrm>
          <a:prstGeom prst="rect">
            <a:avLst/>
          </a:prstGeom>
          <a:noFill/>
        </p:spPr>
        <p:txBody>
          <a:bodyPr wrap="none" rtlCol="0">
            <a:spAutoFit/>
          </a:bodyPr>
          <a:lstStyle/>
          <a:p>
            <a:r>
              <a:rPr lang="en-US" dirty="0"/>
              <a:t>Present</a:t>
            </a:r>
          </a:p>
        </p:txBody>
      </p:sp>
      <p:sp>
        <p:nvSpPr>
          <p:cNvPr id="8" name="TextBox 7">
            <a:extLst>
              <a:ext uri="{FF2B5EF4-FFF2-40B4-BE49-F238E27FC236}">
                <a16:creationId xmlns:a16="http://schemas.microsoft.com/office/drawing/2014/main" id="{3AAE44D9-5E2E-4ABD-ABBF-96F6302EF78E}"/>
              </a:ext>
            </a:extLst>
          </p:cNvPr>
          <p:cNvSpPr txBox="1"/>
          <p:nvPr/>
        </p:nvSpPr>
        <p:spPr>
          <a:xfrm>
            <a:off x="7716516" y="1227869"/>
            <a:ext cx="652743" cy="369332"/>
          </a:xfrm>
          <a:prstGeom prst="rect">
            <a:avLst/>
          </a:prstGeom>
          <a:noFill/>
        </p:spPr>
        <p:txBody>
          <a:bodyPr wrap="none" rtlCol="0">
            <a:spAutoFit/>
          </a:bodyPr>
          <a:lstStyle/>
          <a:p>
            <a:r>
              <a:rPr lang="en-US" dirty="0"/>
              <a:t>2025</a:t>
            </a:r>
          </a:p>
        </p:txBody>
      </p:sp>
      <p:sp>
        <p:nvSpPr>
          <p:cNvPr id="9" name="TextBox 8">
            <a:extLst>
              <a:ext uri="{FF2B5EF4-FFF2-40B4-BE49-F238E27FC236}">
                <a16:creationId xmlns:a16="http://schemas.microsoft.com/office/drawing/2014/main" id="{9C615E87-5999-4EE7-87DE-D50FEDB97FAC}"/>
              </a:ext>
            </a:extLst>
          </p:cNvPr>
          <p:cNvSpPr txBox="1"/>
          <p:nvPr/>
        </p:nvSpPr>
        <p:spPr>
          <a:xfrm>
            <a:off x="11282026" y="1224353"/>
            <a:ext cx="652743" cy="369332"/>
          </a:xfrm>
          <a:prstGeom prst="rect">
            <a:avLst/>
          </a:prstGeom>
          <a:noFill/>
        </p:spPr>
        <p:txBody>
          <a:bodyPr wrap="none" rtlCol="0">
            <a:spAutoFit/>
          </a:bodyPr>
          <a:lstStyle/>
          <a:p>
            <a:r>
              <a:rPr lang="en-US" dirty="0"/>
              <a:t>2029</a:t>
            </a:r>
          </a:p>
        </p:txBody>
      </p:sp>
      <p:sp>
        <p:nvSpPr>
          <p:cNvPr id="10" name="TextBox 9">
            <a:extLst>
              <a:ext uri="{FF2B5EF4-FFF2-40B4-BE49-F238E27FC236}">
                <a16:creationId xmlns:a16="http://schemas.microsoft.com/office/drawing/2014/main" id="{5E6FE29B-8E9A-4A99-81F6-C0380DA11FFF}"/>
              </a:ext>
            </a:extLst>
          </p:cNvPr>
          <p:cNvSpPr txBox="1"/>
          <p:nvPr/>
        </p:nvSpPr>
        <p:spPr>
          <a:xfrm>
            <a:off x="290480" y="2549916"/>
            <a:ext cx="10221686" cy="4124206"/>
          </a:xfrm>
          <a:prstGeom prst="rect">
            <a:avLst/>
          </a:prstGeom>
          <a:noFill/>
        </p:spPr>
        <p:txBody>
          <a:bodyPr wrap="square" rtlCol="0">
            <a:spAutoFit/>
          </a:bodyPr>
          <a:lstStyle/>
          <a:p>
            <a:r>
              <a:rPr lang="en-US" sz="2800" dirty="0"/>
              <a:t>In light of the uncertainty in the mid-term:</a:t>
            </a:r>
          </a:p>
          <a:p>
            <a:pPr marL="742950" lvl="1" indent="-285750">
              <a:buFont typeface="Arial" panose="020B0604020202020204" pitchFamily="34" charset="0"/>
              <a:buChar char="•"/>
            </a:pPr>
            <a:r>
              <a:rPr lang="en-US" sz="2800" dirty="0"/>
              <a:t>	Competitive threats posed by evolving technology</a:t>
            </a:r>
          </a:p>
          <a:p>
            <a:pPr marL="742950" lvl="1" indent="-285750">
              <a:buFont typeface="Arial" panose="020B0604020202020204" pitchFamily="34" charset="0"/>
              <a:buChar char="•"/>
            </a:pPr>
            <a:r>
              <a:rPr lang="en-US" sz="2800" dirty="0"/>
              <a:t>	Evolving technology changing the way customers perceive value</a:t>
            </a:r>
          </a:p>
          <a:p>
            <a:pPr marL="742950" lvl="1" indent="-285750">
              <a:buFont typeface="Arial" panose="020B0604020202020204" pitchFamily="34" charset="0"/>
              <a:buChar char="•"/>
            </a:pPr>
            <a:r>
              <a:rPr lang="en-US" sz="2800" dirty="0"/>
              <a:t>	Impact of possible recovery changes…..</a:t>
            </a:r>
          </a:p>
          <a:p>
            <a:endParaRPr lang="en-US" dirty="0"/>
          </a:p>
          <a:p>
            <a:r>
              <a:rPr lang="en-US" sz="2400" b="1" dirty="0"/>
              <a:t>Our revenue trends and outlook will be directly predicated on our ability to:</a:t>
            </a:r>
          </a:p>
          <a:p>
            <a:pPr marL="742950" lvl="1" indent="-285750">
              <a:buFont typeface="Arial" panose="020B0604020202020204" pitchFamily="34" charset="0"/>
              <a:buChar char="•"/>
            </a:pPr>
            <a:r>
              <a:rPr lang="en-US" sz="2000" b="1" dirty="0"/>
              <a:t>Define strategically and competitively where we need to be not next year or year after, but where we need to be, financially and competitively, when these alternative technologies are in full commercial bloom, and when financial risk will be presenting itself.</a:t>
            </a:r>
          </a:p>
        </p:txBody>
      </p:sp>
    </p:spTree>
    <p:extLst>
      <p:ext uri="{BB962C8B-B14F-4D97-AF65-F5344CB8AC3E}">
        <p14:creationId xmlns:p14="http://schemas.microsoft.com/office/powerpoint/2010/main" val="3413603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DA1E7CD9-47CB-465A-B984-2E07FAA37DB0}"/>
              </a:ext>
            </a:extLst>
          </p:cNvPr>
          <p:cNvGraphicFramePr/>
          <p:nvPr>
            <p:extLst/>
          </p:nvPr>
        </p:nvGraphicFramePr>
        <p:xfrm>
          <a:off x="508001" y="1498600"/>
          <a:ext cx="5727700" cy="535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04D910E6-69EA-469A-8812-1BE78D537BC4}"/>
              </a:ext>
            </a:extLst>
          </p:cNvPr>
          <p:cNvSpPr txBox="1"/>
          <p:nvPr/>
        </p:nvSpPr>
        <p:spPr>
          <a:xfrm>
            <a:off x="6518275" y="2197516"/>
            <a:ext cx="4826000" cy="4247317"/>
          </a:xfrm>
          <a:prstGeom prst="rect">
            <a:avLst/>
          </a:prstGeom>
          <a:noFill/>
        </p:spPr>
        <p:txBody>
          <a:bodyPr wrap="square" rtlCol="0">
            <a:spAutoFit/>
          </a:bodyPr>
          <a:lstStyle/>
          <a:p>
            <a:r>
              <a:rPr lang="en-US" dirty="0">
                <a:latin typeface="Gill Sans MT" panose="020B0502020104020203" pitchFamily="34" charset="0"/>
              </a:rPr>
              <a:t>Metrics / Dashboards constructed without an underlying set of strategic goals are like a map without a defined destination</a:t>
            </a:r>
          </a:p>
          <a:p>
            <a:endParaRPr lang="en-US" dirty="0">
              <a:latin typeface="Gill Sans MT" panose="020B0502020104020203" pitchFamily="34" charset="0"/>
            </a:endParaRPr>
          </a:p>
          <a:p>
            <a:r>
              <a:rPr lang="en-US" dirty="0">
                <a:latin typeface="Gill Sans MT" panose="020B0502020104020203" pitchFamily="34" charset="0"/>
              </a:rPr>
              <a:t>Evaluation of tactical alternatives / options without a thoughtfully constructed longer-term vision can create a disjointed set of actions that may not reconcile well or gel to form a cogent thoughtful path</a:t>
            </a:r>
          </a:p>
          <a:p>
            <a:endParaRPr lang="en-US" dirty="0">
              <a:latin typeface="Gill Sans MT" panose="020B0502020104020203" pitchFamily="34" charset="0"/>
            </a:endParaRPr>
          </a:p>
          <a:p>
            <a:r>
              <a:rPr lang="en-US" dirty="0">
                <a:latin typeface="Gill Sans MT" panose="020B0502020104020203" pitchFamily="34" charset="0"/>
              </a:rPr>
              <a:t>A strategy and thoughtful set of tactics may be undermined by a lack of execution not anchored in a precise understanding of the relative performance of metrics that underpin your objectives</a:t>
            </a:r>
          </a:p>
        </p:txBody>
      </p:sp>
      <p:sp>
        <p:nvSpPr>
          <p:cNvPr id="4" name="Slide Number Placeholder 3">
            <a:extLst>
              <a:ext uri="{FF2B5EF4-FFF2-40B4-BE49-F238E27FC236}">
                <a16:creationId xmlns:a16="http://schemas.microsoft.com/office/drawing/2014/main" id="{5029A410-6917-4752-BE71-0B3156EA47E6}"/>
              </a:ext>
            </a:extLst>
          </p:cNvPr>
          <p:cNvSpPr>
            <a:spLocks noGrp="1"/>
          </p:cNvSpPr>
          <p:nvPr>
            <p:ph type="sldNum" sz="quarter" idx="4"/>
          </p:nvPr>
        </p:nvSpPr>
        <p:spPr>
          <a:xfrm>
            <a:off x="9201150" y="6356350"/>
            <a:ext cx="2743200" cy="365125"/>
          </a:xfrm>
        </p:spPr>
        <p:txBody>
          <a:bodyPr/>
          <a:lstStyle/>
          <a:p>
            <a:fld id="{E89A063D-D0EC-405A-A554-367AE2D67788}" type="slidenum">
              <a:rPr lang="en-US" smtClean="0"/>
              <a:pPr/>
              <a:t>12</a:t>
            </a:fld>
            <a:endParaRPr lang="en-US" dirty="0"/>
          </a:p>
        </p:txBody>
      </p:sp>
      <p:sp>
        <p:nvSpPr>
          <p:cNvPr id="2" name="Title 1">
            <a:extLst>
              <a:ext uri="{FF2B5EF4-FFF2-40B4-BE49-F238E27FC236}">
                <a16:creationId xmlns:a16="http://schemas.microsoft.com/office/drawing/2014/main" id="{B10BDBE6-E1DF-4B2A-8B09-073961917BA0}"/>
              </a:ext>
            </a:extLst>
          </p:cNvPr>
          <p:cNvSpPr>
            <a:spLocks noGrp="1"/>
          </p:cNvSpPr>
          <p:nvPr>
            <p:ph type="title"/>
          </p:nvPr>
        </p:nvSpPr>
        <p:spPr>
          <a:xfrm>
            <a:off x="6322130" y="1295399"/>
            <a:ext cx="5361869" cy="777875"/>
          </a:xfrm>
        </p:spPr>
        <p:txBody>
          <a:bodyPr>
            <a:normAutofit/>
          </a:bodyPr>
          <a:lstStyle/>
          <a:p>
            <a:pPr algn="ctr"/>
            <a:r>
              <a:rPr lang="en-US" sz="4000" dirty="0"/>
              <a:t>Data / Metrics Lifecycle</a:t>
            </a:r>
          </a:p>
        </p:txBody>
      </p:sp>
    </p:spTree>
    <p:extLst>
      <p:ext uri="{BB962C8B-B14F-4D97-AF65-F5344CB8AC3E}">
        <p14:creationId xmlns:p14="http://schemas.microsoft.com/office/powerpoint/2010/main" val="2335315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E83F2-1AB1-479F-B4E5-3726830ED8D2}"/>
              </a:ext>
            </a:extLst>
          </p:cNvPr>
          <p:cNvSpPr>
            <a:spLocks noGrp="1"/>
          </p:cNvSpPr>
          <p:nvPr>
            <p:ph type="title"/>
          </p:nvPr>
        </p:nvSpPr>
        <p:spPr>
          <a:xfrm>
            <a:off x="515172" y="1216199"/>
            <a:ext cx="6411189" cy="987978"/>
          </a:xfrm>
        </p:spPr>
        <p:txBody>
          <a:bodyPr>
            <a:normAutofit/>
          </a:bodyPr>
          <a:lstStyle/>
          <a:p>
            <a:r>
              <a:rPr lang="en-US" sz="4000" dirty="0"/>
              <a:t>Defining Foundational Vision</a:t>
            </a:r>
          </a:p>
        </p:txBody>
      </p:sp>
      <p:sp>
        <p:nvSpPr>
          <p:cNvPr id="3" name="Content Placeholder 2">
            <a:extLst>
              <a:ext uri="{FF2B5EF4-FFF2-40B4-BE49-F238E27FC236}">
                <a16:creationId xmlns:a16="http://schemas.microsoft.com/office/drawing/2014/main" id="{B0166E62-B9CD-4CF5-BDD4-F9003DC0B1F9}"/>
              </a:ext>
            </a:extLst>
          </p:cNvPr>
          <p:cNvSpPr>
            <a:spLocks noGrp="1"/>
          </p:cNvSpPr>
          <p:nvPr>
            <p:ph idx="1"/>
          </p:nvPr>
        </p:nvSpPr>
        <p:spPr>
          <a:xfrm>
            <a:off x="7270661" y="1690688"/>
            <a:ext cx="4686389" cy="4351338"/>
          </a:xfrm>
        </p:spPr>
        <p:txBody>
          <a:bodyPr>
            <a:normAutofit/>
          </a:bodyPr>
          <a:lstStyle/>
          <a:p>
            <a:pPr marL="0" indent="0">
              <a:buNone/>
            </a:pPr>
            <a:r>
              <a:rPr lang="en-US" dirty="0"/>
              <a:t>Example:</a:t>
            </a:r>
          </a:p>
          <a:p>
            <a:pPr marL="0" indent="0">
              <a:buNone/>
            </a:pPr>
            <a:r>
              <a:rPr lang="en-US" dirty="0"/>
              <a:t>	</a:t>
            </a:r>
          </a:p>
        </p:txBody>
      </p:sp>
      <p:grpSp>
        <p:nvGrpSpPr>
          <p:cNvPr id="4" name="Group 3">
            <a:extLst>
              <a:ext uri="{FF2B5EF4-FFF2-40B4-BE49-F238E27FC236}">
                <a16:creationId xmlns:a16="http://schemas.microsoft.com/office/drawing/2014/main" id="{D2BDA095-7912-4F8D-8BA8-D7836CBB3FDD}"/>
              </a:ext>
            </a:extLst>
          </p:cNvPr>
          <p:cNvGrpSpPr/>
          <p:nvPr/>
        </p:nvGrpSpPr>
        <p:grpSpPr>
          <a:xfrm>
            <a:off x="234950" y="2529913"/>
            <a:ext cx="5727699" cy="1786466"/>
            <a:chOff x="0" y="0"/>
            <a:chExt cx="5727699" cy="1786466"/>
          </a:xfrm>
        </p:grpSpPr>
        <p:sp>
          <p:nvSpPr>
            <p:cNvPr id="5" name="Trapezoid 4">
              <a:extLst>
                <a:ext uri="{FF2B5EF4-FFF2-40B4-BE49-F238E27FC236}">
                  <a16:creationId xmlns:a16="http://schemas.microsoft.com/office/drawing/2014/main" id="{8CC82C89-E00C-4470-9B55-842B19E2C5DC}"/>
                </a:ext>
              </a:extLst>
            </p:cNvPr>
            <p:cNvSpPr/>
            <p:nvPr/>
          </p:nvSpPr>
          <p:spPr>
            <a:xfrm rot="10800000">
              <a:off x="0" y="0"/>
              <a:ext cx="5727699" cy="1786466"/>
            </a:xfrm>
            <a:prstGeom prst="trapezoid">
              <a:avLst>
                <a:gd name="adj" fmla="val 53436"/>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Trapezoid 4">
              <a:extLst>
                <a:ext uri="{FF2B5EF4-FFF2-40B4-BE49-F238E27FC236}">
                  <a16:creationId xmlns:a16="http://schemas.microsoft.com/office/drawing/2014/main" id="{7C721680-6D90-4AB9-88B7-651567984314}"/>
                </a:ext>
              </a:extLst>
            </p:cNvPr>
            <p:cNvSpPr txBox="1"/>
            <p:nvPr/>
          </p:nvSpPr>
          <p:spPr>
            <a:xfrm>
              <a:off x="1002347" y="0"/>
              <a:ext cx="3723005" cy="178646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Gill Sans MT" panose="020B0502020104020203" pitchFamily="34" charset="0"/>
                </a:rPr>
                <a:t>2025 Strategic Vision</a:t>
              </a:r>
            </a:p>
          </p:txBody>
        </p:sp>
      </p:grpSp>
      <p:sp>
        <p:nvSpPr>
          <p:cNvPr id="8" name="Rectangle 7">
            <a:extLst>
              <a:ext uri="{FF2B5EF4-FFF2-40B4-BE49-F238E27FC236}">
                <a16:creationId xmlns:a16="http://schemas.microsoft.com/office/drawing/2014/main" id="{C35976AC-8D7A-48F5-A1D7-06FC15A2FACF}"/>
              </a:ext>
            </a:extLst>
          </p:cNvPr>
          <p:cNvSpPr/>
          <p:nvPr/>
        </p:nvSpPr>
        <p:spPr>
          <a:xfrm>
            <a:off x="6566253" y="2329189"/>
            <a:ext cx="5140836" cy="3170099"/>
          </a:xfrm>
          <a:prstGeom prst="rect">
            <a:avLst/>
          </a:prstGeom>
        </p:spPr>
        <p:txBody>
          <a:bodyPr wrap="square">
            <a:spAutoFit/>
          </a:bodyPr>
          <a:lstStyle/>
          <a:p>
            <a:pPr marL="1200150" lvl="2" indent="-285750">
              <a:buFont typeface="Arial" panose="020B0604020202020204" pitchFamily="34" charset="0"/>
              <a:buChar char="•"/>
            </a:pPr>
            <a:r>
              <a:rPr lang="en-US" sz="2000" dirty="0">
                <a:latin typeface="Gill Sans MT" panose="020B0502020104020203" pitchFamily="34" charset="0"/>
              </a:rPr>
              <a:t>Replace 35% of regulated support revenue over the next 6 years, and 75% over the next 10</a:t>
            </a:r>
          </a:p>
          <a:p>
            <a:pPr marL="1200150" lvl="2" indent="-285750">
              <a:buFont typeface="Arial" panose="020B0604020202020204" pitchFamily="34" charset="0"/>
              <a:buChar char="•"/>
            </a:pPr>
            <a:endParaRPr lang="en-US" sz="2000" dirty="0">
              <a:latin typeface="Gill Sans MT" panose="020B0502020104020203" pitchFamily="34" charset="0"/>
            </a:endParaRPr>
          </a:p>
          <a:p>
            <a:pPr marL="1200150" lvl="2" indent="-285750">
              <a:buFont typeface="Arial" panose="020B0604020202020204" pitchFamily="34" charset="0"/>
              <a:buChar char="•"/>
            </a:pPr>
            <a:r>
              <a:rPr lang="en-US" sz="2000" dirty="0">
                <a:latin typeface="Gill Sans MT" panose="020B0502020104020203" pitchFamily="34" charset="0"/>
              </a:rPr>
              <a:t>Be the #1 provider of technology solutions and IT-based services  in every market we operate in </a:t>
            </a:r>
          </a:p>
          <a:p>
            <a:pPr marL="1200150" lvl="2" indent="-285750">
              <a:buFont typeface="Arial" panose="020B0604020202020204" pitchFamily="34" charset="0"/>
              <a:buChar char="•"/>
            </a:pPr>
            <a:endParaRPr lang="en-US" sz="2000" dirty="0">
              <a:latin typeface="Gill Sans MT" panose="020B0502020104020203" pitchFamily="34" charset="0"/>
            </a:endParaRPr>
          </a:p>
          <a:p>
            <a:pPr marL="1200150" lvl="2" indent="-285750">
              <a:buFont typeface="Arial" panose="020B0604020202020204" pitchFamily="34" charset="0"/>
              <a:buChar char="•"/>
            </a:pPr>
            <a:r>
              <a:rPr lang="en-US" sz="2000" dirty="0">
                <a:latin typeface="Gill Sans MT" panose="020B0502020104020203" pitchFamily="34" charset="0"/>
              </a:rPr>
              <a:t>Deliver a world class, objectively verifiable customer experience</a:t>
            </a:r>
          </a:p>
        </p:txBody>
      </p:sp>
      <p:sp>
        <p:nvSpPr>
          <p:cNvPr id="9" name="TextBox 8">
            <a:extLst>
              <a:ext uri="{FF2B5EF4-FFF2-40B4-BE49-F238E27FC236}">
                <a16:creationId xmlns:a16="http://schemas.microsoft.com/office/drawing/2014/main" id="{33BBA19B-2C40-49CD-9743-D4EA382DC2E6}"/>
              </a:ext>
            </a:extLst>
          </p:cNvPr>
          <p:cNvSpPr txBox="1"/>
          <p:nvPr/>
        </p:nvSpPr>
        <p:spPr>
          <a:xfrm>
            <a:off x="170871" y="5104173"/>
            <a:ext cx="7291085" cy="1508105"/>
          </a:xfrm>
          <a:prstGeom prst="rect">
            <a:avLst/>
          </a:prstGeom>
          <a:noFill/>
        </p:spPr>
        <p:txBody>
          <a:bodyPr wrap="square" rtlCol="0">
            <a:spAutoFit/>
          </a:bodyPr>
          <a:lstStyle/>
          <a:p>
            <a:r>
              <a:rPr lang="en-US" sz="2300" dirty="0">
                <a:latin typeface="Gill Sans MT" panose="020B0502020104020203" pitchFamily="34" charset="0"/>
              </a:rPr>
              <a:t>Once the vision is established – Your approach to analytics can begin to be constructed in a way that is relevant to your strategic focus, and to the tactics you construct to realize your company’s vision</a:t>
            </a:r>
          </a:p>
        </p:txBody>
      </p:sp>
      <p:sp>
        <p:nvSpPr>
          <p:cNvPr id="10" name="Slide Number Placeholder 9">
            <a:extLst>
              <a:ext uri="{FF2B5EF4-FFF2-40B4-BE49-F238E27FC236}">
                <a16:creationId xmlns:a16="http://schemas.microsoft.com/office/drawing/2014/main" id="{D4D8C83F-22DF-48E6-BE41-45D7C7A73E41}"/>
              </a:ext>
            </a:extLst>
          </p:cNvPr>
          <p:cNvSpPr>
            <a:spLocks noGrp="1"/>
          </p:cNvSpPr>
          <p:nvPr>
            <p:ph type="sldNum" sz="quarter" idx="4"/>
          </p:nvPr>
        </p:nvSpPr>
        <p:spPr>
          <a:xfrm>
            <a:off x="9201150" y="6356350"/>
            <a:ext cx="2743200" cy="365125"/>
          </a:xfrm>
        </p:spPr>
        <p:txBody>
          <a:bodyPr/>
          <a:lstStyle/>
          <a:p>
            <a:fld id="{E89A063D-D0EC-405A-A554-367AE2D67788}" type="slidenum">
              <a:rPr lang="en-US" smtClean="0"/>
              <a:pPr/>
              <a:t>13</a:t>
            </a:fld>
            <a:endParaRPr lang="en-US" dirty="0"/>
          </a:p>
        </p:txBody>
      </p:sp>
    </p:spTree>
    <p:extLst>
      <p:ext uri="{BB962C8B-B14F-4D97-AF65-F5344CB8AC3E}">
        <p14:creationId xmlns:p14="http://schemas.microsoft.com/office/powerpoint/2010/main" val="2566767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0F00A7-5816-4F59-A729-844DA8C93992}"/>
              </a:ext>
            </a:extLst>
          </p:cNvPr>
          <p:cNvPicPr>
            <a:picLocks noChangeAspect="1"/>
          </p:cNvPicPr>
          <p:nvPr/>
        </p:nvPicPr>
        <p:blipFill>
          <a:blip r:embed="rId3"/>
          <a:stretch>
            <a:fillRect/>
          </a:stretch>
        </p:blipFill>
        <p:spPr>
          <a:xfrm>
            <a:off x="2203323" y="1722806"/>
            <a:ext cx="3424739" cy="3412388"/>
          </a:xfrm>
          <a:prstGeom prst="rect">
            <a:avLst/>
          </a:prstGeom>
        </p:spPr>
      </p:pic>
      <p:sp>
        <p:nvSpPr>
          <p:cNvPr id="6" name="TextBox 5">
            <a:extLst>
              <a:ext uri="{FF2B5EF4-FFF2-40B4-BE49-F238E27FC236}">
                <a16:creationId xmlns:a16="http://schemas.microsoft.com/office/drawing/2014/main" id="{2B36929D-794C-4FD5-9990-2D681615B17B}"/>
              </a:ext>
            </a:extLst>
          </p:cNvPr>
          <p:cNvSpPr txBox="1"/>
          <p:nvPr/>
        </p:nvSpPr>
        <p:spPr>
          <a:xfrm>
            <a:off x="5724700" y="3761951"/>
            <a:ext cx="1092926" cy="523220"/>
          </a:xfrm>
          <a:prstGeom prst="rect">
            <a:avLst/>
          </a:prstGeom>
          <a:noFill/>
        </p:spPr>
        <p:txBody>
          <a:bodyPr wrap="square" rtlCol="0">
            <a:spAutoFit/>
          </a:bodyPr>
          <a:lstStyle/>
          <a:p>
            <a:r>
              <a:rPr lang="en-US" sz="2800" dirty="0"/>
              <a:t>Time</a:t>
            </a:r>
          </a:p>
        </p:txBody>
      </p:sp>
      <p:sp>
        <p:nvSpPr>
          <p:cNvPr id="8" name="Title 7">
            <a:extLst>
              <a:ext uri="{FF2B5EF4-FFF2-40B4-BE49-F238E27FC236}">
                <a16:creationId xmlns:a16="http://schemas.microsoft.com/office/drawing/2014/main" id="{E0CE891B-1DA7-41C9-9D86-E8967404829E}"/>
              </a:ext>
            </a:extLst>
          </p:cNvPr>
          <p:cNvSpPr>
            <a:spLocks noGrp="1"/>
          </p:cNvSpPr>
          <p:nvPr>
            <p:ph type="title"/>
          </p:nvPr>
        </p:nvSpPr>
        <p:spPr>
          <a:xfrm>
            <a:off x="1583494" y="-116375"/>
            <a:ext cx="9404723" cy="1400530"/>
          </a:xfrm>
        </p:spPr>
        <p:txBody>
          <a:bodyPr>
            <a:normAutofit/>
          </a:bodyPr>
          <a:lstStyle/>
          <a:p>
            <a:r>
              <a:rPr lang="en-US" sz="3600" dirty="0">
                <a:solidFill>
                  <a:schemeClr val="bg1"/>
                </a:solidFill>
              </a:rPr>
              <a:t>Identifying the Options, Then Defining the Path</a:t>
            </a:r>
          </a:p>
        </p:txBody>
      </p:sp>
      <p:sp>
        <p:nvSpPr>
          <p:cNvPr id="13" name="TextBox 12">
            <a:extLst>
              <a:ext uri="{FF2B5EF4-FFF2-40B4-BE49-F238E27FC236}">
                <a16:creationId xmlns:a16="http://schemas.microsoft.com/office/drawing/2014/main" id="{F2ACB581-6470-4B2D-9E8E-B91727799E03}"/>
              </a:ext>
            </a:extLst>
          </p:cNvPr>
          <p:cNvSpPr txBox="1"/>
          <p:nvPr/>
        </p:nvSpPr>
        <p:spPr>
          <a:xfrm>
            <a:off x="3040207" y="5293267"/>
            <a:ext cx="2587855" cy="523220"/>
          </a:xfrm>
          <a:prstGeom prst="rect">
            <a:avLst/>
          </a:prstGeom>
          <a:noFill/>
        </p:spPr>
        <p:txBody>
          <a:bodyPr wrap="square" rtlCol="0">
            <a:spAutoFit/>
          </a:bodyPr>
          <a:lstStyle/>
          <a:p>
            <a:r>
              <a:rPr lang="en-US" sz="2800" dirty="0"/>
              <a:t>Capabilities</a:t>
            </a:r>
          </a:p>
        </p:txBody>
      </p:sp>
      <p:sp>
        <p:nvSpPr>
          <p:cNvPr id="14" name="TextBox 13">
            <a:extLst>
              <a:ext uri="{FF2B5EF4-FFF2-40B4-BE49-F238E27FC236}">
                <a16:creationId xmlns:a16="http://schemas.microsoft.com/office/drawing/2014/main" id="{0CFDEDE3-54D8-4417-B851-C774F488EE18}"/>
              </a:ext>
            </a:extLst>
          </p:cNvPr>
          <p:cNvSpPr txBox="1"/>
          <p:nvPr/>
        </p:nvSpPr>
        <p:spPr>
          <a:xfrm>
            <a:off x="0" y="3761951"/>
            <a:ext cx="2865120" cy="523220"/>
          </a:xfrm>
          <a:prstGeom prst="rect">
            <a:avLst/>
          </a:prstGeom>
          <a:noFill/>
        </p:spPr>
        <p:txBody>
          <a:bodyPr wrap="square" rtlCol="0">
            <a:spAutoFit/>
          </a:bodyPr>
          <a:lstStyle/>
          <a:p>
            <a:r>
              <a:rPr lang="en-US" sz="2800" dirty="0"/>
              <a:t>Opportunities</a:t>
            </a:r>
          </a:p>
        </p:txBody>
      </p:sp>
      <p:sp>
        <p:nvSpPr>
          <p:cNvPr id="16" name="TextBox 15">
            <a:extLst>
              <a:ext uri="{FF2B5EF4-FFF2-40B4-BE49-F238E27FC236}">
                <a16:creationId xmlns:a16="http://schemas.microsoft.com/office/drawing/2014/main" id="{BDAAC787-81BA-4355-8B00-66ED0C5C83A5}"/>
              </a:ext>
            </a:extLst>
          </p:cNvPr>
          <p:cNvSpPr txBox="1"/>
          <p:nvPr/>
        </p:nvSpPr>
        <p:spPr>
          <a:xfrm>
            <a:off x="6823917" y="1172780"/>
            <a:ext cx="5368083" cy="5355312"/>
          </a:xfrm>
          <a:prstGeom prst="rect">
            <a:avLst/>
          </a:prstGeom>
          <a:noFill/>
        </p:spPr>
        <p:txBody>
          <a:bodyPr wrap="square" rtlCol="0">
            <a:spAutoFit/>
          </a:bodyPr>
          <a:lstStyle/>
          <a:p>
            <a:endParaRPr lang="en-US" dirty="0"/>
          </a:p>
          <a:p>
            <a:r>
              <a:rPr lang="en-US" sz="2400" b="1" dirty="0"/>
              <a:t>What are the service and market opportunities that are most promising?</a:t>
            </a:r>
          </a:p>
          <a:p>
            <a:pPr marL="285750" indent="-285750">
              <a:buSzPct val="100000"/>
              <a:buFont typeface="Wingdings" panose="05000000000000000000" pitchFamily="2" charset="2"/>
              <a:buChar char="Ø"/>
            </a:pPr>
            <a:r>
              <a:rPr lang="en-US" sz="2400" dirty="0"/>
              <a:t>	Margin</a:t>
            </a:r>
          </a:p>
          <a:p>
            <a:pPr marL="342900" indent="-342900">
              <a:buSzPct val="100000"/>
              <a:buFont typeface="Wingdings" panose="05000000000000000000" pitchFamily="2" charset="2"/>
              <a:buChar char="Ø"/>
            </a:pPr>
            <a:r>
              <a:rPr lang="en-US" sz="2400" dirty="0"/>
              <a:t>	Size / Scale</a:t>
            </a:r>
          </a:p>
          <a:p>
            <a:endParaRPr lang="en-US" dirty="0"/>
          </a:p>
          <a:p>
            <a:r>
              <a:rPr lang="en-US" sz="2400" b="1" dirty="0"/>
              <a:t>What capabilities are required to capture opportunities present?</a:t>
            </a:r>
          </a:p>
          <a:p>
            <a:pPr marL="285750" indent="-285750">
              <a:buSzPct val="100000"/>
              <a:buFont typeface="Wingdings" panose="05000000000000000000" pitchFamily="2" charset="2"/>
              <a:buChar char="Ø"/>
            </a:pPr>
            <a:r>
              <a:rPr lang="en-US" sz="2400" dirty="0"/>
              <a:t>	Capital</a:t>
            </a:r>
          </a:p>
          <a:p>
            <a:pPr marL="285750" indent="-285750">
              <a:buSzPct val="100000"/>
              <a:buFont typeface="Wingdings" panose="05000000000000000000" pitchFamily="2" charset="2"/>
              <a:buChar char="Ø"/>
            </a:pPr>
            <a:r>
              <a:rPr lang="en-US" sz="2400" dirty="0"/>
              <a:t>	Staffing level and acumen</a:t>
            </a:r>
          </a:p>
          <a:p>
            <a:pPr marL="285750" indent="-285750">
              <a:buSzPct val="100000"/>
              <a:buFont typeface="Wingdings" panose="05000000000000000000" pitchFamily="2" charset="2"/>
              <a:buChar char="Ø"/>
            </a:pPr>
            <a:r>
              <a:rPr lang="en-US" sz="2400" dirty="0"/>
              <a:t>	Systems</a:t>
            </a:r>
          </a:p>
          <a:p>
            <a:endParaRPr lang="en-US" dirty="0"/>
          </a:p>
          <a:p>
            <a:r>
              <a:rPr lang="en-US" sz="2400" b="1" dirty="0"/>
              <a:t>What is my window of time?</a:t>
            </a:r>
          </a:p>
          <a:p>
            <a:pPr marL="285750" indent="-285750">
              <a:buSzPct val="100000"/>
              <a:buFont typeface="Wingdings" panose="05000000000000000000" pitchFamily="2" charset="2"/>
              <a:buChar char="Ø"/>
            </a:pPr>
            <a:r>
              <a:rPr lang="en-US" sz="2400" dirty="0"/>
              <a:t>         Income diversification goal</a:t>
            </a:r>
          </a:p>
          <a:p>
            <a:pPr marL="285750" indent="-285750">
              <a:buSzPct val="100000"/>
              <a:buFont typeface="Wingdings" panose="05000000000000000000" pitchFamily="2" charset="2"/>
              <a:buChar char="Ø"/>
            </a:pPr>
            <a:r>
              <a:rPr lang="en-US" sz="2400" dirty="0"/>
              <a:t>	Perceived window of opportunity.</a:t>
            </a:r>
          </a:p>
        </p:txBody>
      </p:sp>
    </p:spTree>
    <p:extLst>
      <p:ext uri="{BB962C8B-B14F-4D97-AF65-F5344CB8AC3E}">
        <p14:creationId xmlns:p14="http://schemas.microsoft.com/office/powerpoint/2010/main" val="1629198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FA08D-BA39-4D63-8E6D-94080A67224A}"/>
              </a:ext>
            </a:extLst>
          </p:cNvPr>
          <p:cNvSpPr>
            <a:spLocks noGrp="1"/>
          </p:cNvSpPr>
          <p:nvPr>
            <p:ph type="title"/>
          </p:nvPr>
        </p:nvSpPr>
        <p:spPr>
          <a:xfrm>
            <a:off x="2493461" y="1135060"/>
            <a:ext cx="7205079" cy="1002160"/>
          </a:xfrm>
        </p:spPr>
        <p:txBody>
          <a:bodyPr>
            <a:normAutofit/>
          </a:bodyPr>
          <a:lstStyle/>
          <a:p>
            <a:r>
              <a:rPr lang="en-US" dirty="0"/>
              <a:t>Defining Your Product Persona</a:t>
            </a:r>
          </a:p>
        </p:txBody>
      </p:sp>
      <p:graphicFrame>
        <p:nvGraphicFramePr>
          <p:cNvPr id="8" name="Diagram 7">
            <a:extLst>
              <a:ext uri="{FF2B5EF4-FFF2-40B4-BE49-F238E27FC236}">
                <a16:creationId xmlns:a16="http://schemas.microsoft.com/office/drawing/2014/main" id="{DA1E7CD9-47CB-465A-B984-2E07FAA37DB0}"/>
              </a:ext>
            </a:extLst>
          </p:cNvPr>
          <p:cNvGraphicFramePr/>
          <p:nvPr>
            <p:extLst/>
          </p:nvPr>
        </p:nvGraphicFramePr>
        <p:xfrm>
          <a:off x="2802493" y="2272027"/>
          <a:ext cx="4624251" cy="4361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6AFDCBA9-9AE5-4A5B-AF9C-F6B7463BF3AA}"/>
              </a:ext>
            </a:extLst>
          </p:cNvPr>
          <p:cNvSpPr txBox="1"/>
          <p:nvPr/>
        </p:nvSpPr>
        <p:spPr>
          <a:xfrm>
            <a:off x="7193280" y="3153705"/>
            <a:ext cx="4232540" cy="3108543"/>
          </a:xfrm>
          <a:prstGeom prst="rect">
            <a:avLst/>
          </a:prstGeom>
          <a:noFill/>
        </p:spPr>
        <p:txBody>
          <a:bodyPr wrap="square" rtlCol="0">
            <a:spAutoFit/>
          </a:bodyPr>
          <a:lstStyle/>
          <a:p>
            <a:r>
              <a:rPr lang="en-US" sz="2800" dirty="0">
                <a:latin typeface="Gill Sans MT" panose="020B0502020104020203" pitchFamily="34" charset="0"/>
              </a:rPr>
              <a:t>In the face of the erosion of relevancy of traditional products, companies will be faced with a foundational question…</a:t>
            </a:r>
            <a:r>
              <a:rPr lang="en-US" sz="2800" b="1" dirty="0">
                <a:latin typeface="Gill Sans MT" panose="020B0502020104020203" pitchFamily="34" charset="0"/>
              </a:rPr>
              <a:t>what is my desired product/ strategic persona?</a:t>
            </a:r>
          </a:p>
        </p:txBody>
      </p:sp>
      <p:sp>
        <p:nvSpPr>
          <p:cNvPr id="10" name="TextBox 9">
            <a:extLst>
              <a:ext uri="{FF2B5EF4-FFF2-40B4-BE49-F238E27FC236}">
                <a16:creationId xmlns:a16="http://schemas.microsoft.com/office/drawing/2014/main" id="{81DE4FCB-C7F6-4985-922A-1D9C7B08C70D}"/>
              </a:ext>
            </a:extLst>
          </p:cNvPr>
          <p:cNvSpPr txBox="1"/>
          <p:nvPr/>
        </p:nvSpPr>
        <p:spPr>
          <a:xfrm>
            <a:off x="129503" y="5127112"/>
            <a:ext cx="4232540" cy="1846659"/>
          </a:xfrm>
          <a:prstGeom prst="rect">
            <a:avLst/>
          </a:prstGeom>
          <a:noFill/>
        </p:spPr>
        <p:txBody>
          <a:bodyPr wrap="square" rtlCol="0">
            <a:spAutoFit/>
          </a:bodyPr>
          <a:lstStyle/>
          <a:p>
            <a:r>
              <a:rPr lang="en-US" sz="2400" dirty="0">
                <a:latin typeface="Gill Sans MT" panose="020B0502020104020203" pitchFamily="34" charset="0"/>
              </a:rPr>
              <a:t>Do your capabilities define your opportunities, or do market opportunities define the capabilities you must assemble?</a:t>
            </a:r>
          </a:p>
          <a:p>
            <a:endParaRPr lang="en-US" dirty="0"/>
          </a:p>
        </p:txBody>
      </p:sp>
      <p:sp>
        <p:nvSpPr>
          <p:cNvPr id="3" name="Slide Number Placeholder 2">
            <a:extLst>
              <a:ext uri="{FF2B5EF4-FFF2-40B4-BE49-F238E27FC236}">
                <a16:creationId xmlns:a16="http://schemas.microsoft.com/office/drawing/2014/main" id="{AE947BAE-7853-4D7C-A5E7-1EA16E82B3CB}"/>
              </a:ext>
            </a:extLst>
          </p:cNvPr>
          <p:cNvSpPr>
            <a:spLocks noGrp="1"/>
          </p:cNvSpPr>
          <p:nvPr>
            <p:ph type="sldNum" sz="quarter" idx="12"/>
          </p:nvPr>
        </p:nvSpPr>
        <p:spPr/>
        <p:txBody>
          <a:bodyPr/>
          <a:lstStyle/>
          <a:p>
            <a:fld id="{D3EF41CF-CE27-4238-B876-4C7CD4091146}" type="slidenum">
              <a:rPr lang="en-US" smtClean="0"/>
              <a:t>15</a:t>
            </a:fld>
            <a:endParaRPr lang="en-US" dirty="0"/>
          </a:p>
        </p:txBody>
      </p:sp>
    </p:spTree>
    <p:extLst>
      <p:ext uri="{BB962C8B-B14F-4D97-AF65-F5344CB8AC3E}">
        <p14:creationId xmlns:p14="http://schemas.microsoft.com/office/powerpoint/2010/main" val="2689891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6F2B4-8218-4A08-9F19-15306631F0C7}"/>
              </a:ext>
            </a:extLst>
          </p:cNvPr>
          <p:cNvSpPr>
            <a:spLocks noGrp="1"/>
          </p:cNvSpPr>
          <p:nvPr>
            <p:ph type="title"/>
          </p:nvPr>
        </p:nvSpPr>
        <p:spPr>
          <a:xfrm>
            <a:off x="1863436" y="169271"/>
            <a:ext cx="10515600" cy="924413"/>
          </a:xfrm>
        </p:spPr>
        <p:txBody>
          <a:bodyPr/>
          <a:lstStyle/>
          <a:p>
            <a:r>
              <a:rPr lang="en-US" dirty="0">
                <a:solidFill>
                  <a:schemeClr val="bg1"/>
                </a:solidFill>
              </a:rPr>
              <a:t>OTT Monetization – One Angle</a:t>
            </a:r>
          </a:p>
        </p:txBody>
      </p:sp>
      <p:pic>
        <p:nvPicPr>
          <p:cNvPr id="5" name="Picture 4">
            <a:extLst>
              <a:ext uri="{FF2B5EF4-FFF2-40B4-BE49-F238E27FC236}">
                <a16:creationId xmlns:a16="http://schemas.microsoft.com/office/drawing/2014/main" id="{2948CF85-34D4-4DA0-B3C1-7C5143351AED}"/>
              </a:ext>
            </a:extLst>
          </p:cNvPr>
          <p:cNvPicPr>
            <a:picLocks noChangeAspect="1"/>
          </p:cNvPicPr>
          <p:nvPr/>
        </p:nvPicPr>
        <p:blipFill>
          <a:blip r:embed="rId3"/>
          <a:stretch>
            <a:fillRect/>
          </a:stretch>
        </p:blipFill>
        <p:spPr>
          <a:xfrm>
            <a:off x="7821386" y="1308289"/>
            <a:ext cx="3925137" cy="5380440"/>
          </a:xfrm>
          <a:prstGeom prst="rect">
            <a:avLst/>
          </a:prstGeom>
        </p:spPr>
      </p:pic>
      <p:sp>
        <p:nvSpPr>
          <p:cNvPr id="6" name="TextBox 5">
            <a:extLst>
              <a:ext uri="{FF2B5EF4-FFF2-40B4-BE49-F238E27FC236}">
                <a16:creationId xmlns:a16="http://schemas.microsoft.com/office/drawing/2014/main" id="{06D8C479-6182-4650-857D-E8E639ED32A3}"/>
              </a:ext>
            </a:extLst>
          </p:cNvPr>
          <p:cNvSpPr txBox="1"/>
          <p:nvPr/>
        </p:nvSpPr>
        <p:spPr>
          <a:xfrm>
            <a:off x="277586" y="6188529"/>
            <a:ext cx="7168243" cy="646331"/>
          </a:xfrm>
          <a:prstGeom prst="rect">
            <a:avLst/>
          </a:prstGeom>
          <a:noFill/>
        </p:spPr>
        <p:txBody>
          <a:bodyPr wrap="square" rtlCol="0">
            <a:spAutoFit/>
          </a:bodyPr>
          <a:lstStyle/>
          <a:p>
            <a:r>
              <a:rPr lang="en-US" dirty="0"/>
              <a:t>In addition, this client is charging $100 per hour to come out and assist customers establish the service.</a:t>
            </a:r>
          </a:p>
        </p:txBody>
      </p:sp>
      <p:pic>
        <p:nvPicPr>
          <p:cNvPr id="7" name="Picture 6">
            <a:extLst>
              <a:ext uri="{FF2B5EF4-FFF2-40B4-BE49-F238E27FC236}">
                <a16:creationId xmlns:a16="http://schemas.microsoft.com/office/drawing/2014/main" id="{3EF8B686-01F3-4DA2-B834-0A12A2EFF12A}"/>
              </a:ext>
            </a:extLst>
          </p:cNvPr>
          <p:cNvPicPr>
            <a:picLocks noChangeAspect="1"/>
          </p:cNvPicPr>
          <p:nvPr/>
        </p:nvPicPr>
        <p:blipFill>
          <a:blip r:embed="rId4"/>
          <a:stretch>
            <a:fillRect/>
          </a:stretch>
        </p:blipFill>
        <p:spPr>
          <a:xfrm>
            <a:off x="445477" y="1289538"/>
            <a:ext cx="6515100" cy="4572711"/>
          </a:xfrm>
          <a:prstGeom prst="rect">
            <a:avLst/>
          </a:prstGeom>
        </p:spPr>
      </p:pic>
    </p:spTree>
    <p:extLst>
      <p:ext uri="{BB962C8B-B14F-4D97-AF65-F5344CB8AC3E}">
        <p14:creationId xmlns:p14="http://schemas.microsoft.com/office/powerpoint/2010/main" val="3424304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C8F6F-31A6-49A7-A3E9-E0C3F4A33975}"/>
              </a:ext>
            </a:extLst>
          </p:cNvPr>
          <p:cNvSpPr>
            <a:spLocks noGrp="1"/>
          </p:cNvSpPr>
          <p:nvPr>
            <p:ph type="title"/>
          </p:nvPr>
        </p:nvSpPr>
        <p:spPr>
          <a:xfrm>
            <a:off x="1512016" y="-159809"/>
            <a:ext cx="10515600" cy="1325563"/>
          </a:xfrm>
        </p:spPr>
        <p:txBody>
          <a:bodyPr>
            <a:normAutofit/>
          </a:bodyPr>
          <a:lstStyle/>
          <a:p>
            <a:r>
              <a:rPr lang="en-US" sz="3600" dirty="0">
                <a:solidFill>
                  <a:schemeClr val="bg1"/>
                </a:solidFill>
              </a:rPr>
              <a:t>IT Professional Services – One Company’s Experience</a:t>
            </a:r>
          </a:p>
        </p:txBody>
      </p:sp>
      <p:sp>
        <p:nvSpPr>
          <p:cNvPr id="3" name="Slide Number Placeholder 2">
            <a:extLst>
              <a:ext uri="{FF2B5EF4-FFF2-40B4-BE49-F238E27FC236}">
                <a16:creationId xmlns:a16="http://schemas.microsoft.com/office/drawing/2014/main" id="{2979687D-FED3-4089-B5B2-9C61F8C1F4D9}"/>
              </a:ext>
            </a:extLst>
          </p:cNvPr>
          <p:cNvSpPr>
            <a:spLocks noGrp="1"/>
          </p:cNvSpPr>
          <p:nvPr>
            <p:ph type="sldNum" sz="quarter" idx="12"/>
          </p:nvPr>
        </p:nvSpPr>
        <p:spPr/>
        <p:txBody>
          <a:bodyPr/>
          <a:lstStyle/>
          <a:p>
            <a:fld id="{D3EF41CF-CE27-4238-B876-4C7CD4091146}" type="slidenum">
              <a:rPr lang="en-US" smtClean="0"/>
              <a:t>17</a:t>
            </a:fld>
            <a:endParaRPr lang="en-US" dirty="0"/>
          </a:p>
        </p:txBody>
      </p:sp>
      <p:pic>
        <p:nvPicPr>
          <p:cNvPr id="4" name="Picture 3">
            <a:extLst>
              <a:ext uri="{FF2B5EF4-FFF2-40B4-BE49-F238E27FC236}">
                <a16:creationId xmlns:a16="http://schemas.microsoft.com/office/drawing/2014/main" id="{E79054EF-01F3-4584-A765-254D4667DCB3}"/>
              </a:ext>
            </a:extLst>
          </p:cNvPr>
          <p:cNvPicPr>
            <a:picLocks noChangeAspect="1"/>
          </p:cNvPicPr>
          <p:nvPr/>
        </p:nvPicPr>
        <p:blipFill>
          <a:blip r:embed="rId3"/>
          <a:stretch>
            <a:fillRect/>
          </a:stretch>
        </p:blipFill>
        <p:spPr>
          <a:xfrm>
            <a:off x="3574550" y="1208086"/>
            <a:ext cx="5709866" cy="5435167"/>
          </a:xfrm>
          <a:prstGeom prst="rect">
            <a:avLst/>
          </a:prstGeom>
          <a:effectLst>
            <a:softEdge rad="12700"/>
          </a:effectLst>
        </p:spPr>
      </p:pic>
    </p:spTree>
    <p:extLst>
      <p:ext uri="{BB962C8B-B14F-4D97-AF65-F5344CB8AC3E}">
        <p14:creationId xmlns:p14="http://schemas.microsoft.com/office/powerpoint/2010/main" val="1378530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05A01-2E8A-4B64-BCD3-9F4117316D54}"/>
              </a:ext>
            </a:extLst>
          </p:cNvPr>
          <p:cNvSpPr>
            <a:spLocks noGrp="1"/>
          </p:cNvSpPr>
          <p:nvPr>
            <p:ph type="title"/>
          </p:nvPr>
        </p:nvSpPr>
        <p:spPr>
          <a:xfrm>
            <a:off x="838200" y="1254303"/>
            <a:ext cx="10515600" cy="700332"/>
          </a:xfrm>
        </p:spPr>
        <p:txBody>
          <a:bodyPr/>
          <a:lstStyle/>
          <a:p>
            <a:r>
              <a:rPr lang="en-US" dirty="0"/>
              <a:t>Leveraging CBOL</a:t>
            </a:r>
          </a:p>
        </p:txBody>
      </p:sp>
      <p:sp>
        <p:nvSpPr>
          <p:cNvPr id="3" name="Content Placeholder 2">
            <a:extLst>
              <a:ext uri="{FF2B5EF4-FFF2-40B4-BE49-F238E27FC236}">
                <a16:creationId xmlns:a16="http://schemas.microsoft.com/office/drawing/2014/main" id="{0F951A1C-6BAA-49B5-B938-584544825E05}"/>
              </a:ext>
            </a:extLst>
          </p:cNvPr>
          <p:cNvSpPr>
            <a:spLocks noGrp="1"/>
          </p:cNvSpPr>
          <p:nvPr>
            <p:ph idx="1"/>
          </p:nvPr>
        </p:nvSpPr>
        <p:spPr>
          <a:xfrm>
            <a:off x="838200" y="2228279"/>
            <a:ext cx="7327232" cy="4351338"/>
          </a:xfrm>
        </p:spPr>
        <p:txBody>
          <a:bodyPr>
            <a:normAutofit/>
          </a:bodyPr>
          <a:lstStyle/>
          <a:p>
            <a:r>
              <a:rPr lang="en-US" dirty="0"/>
              <a:t>With the ascension of mobile and decline in perceived value of fixed voice, the market share of voice has slowly and consistently declined</a:t>
            </a:r>
          </a:p>
          <a:p>
            <a:r>
              <a:rPr lang="en-US" dirty="0"/>
              <a:t>Many ILECS index broadband market share to access lines, which tends to significantly understate available market</a:t>
            </a:r>
          </a:p>
          <a:p>
            <a:r>
              <a:rPr lang="en-US" dirty="0"/>
              <a:t>Re-examining existing broadband rate structures and aggressively marketing CBOL is likely the most meaningful short-term revenue/margin opportunity</a:t>
            </a:r>
          </a:p>
        </p:txBody>
      </p:sp>
      <p:pic>
        <p:nvPicPr>
          <p:cNvPr id="10242" name="Picture 2" descr="Image result for frog in a boiling pot graphic">
            <a:extLst>
              <a:ext uri="{FF2B5EF4-FFF2-40B4-BE49-F238E27FC236}">
                <a16:creationId xmlns:a16="http://schemas.microsoft.com/office/drawing/2014/main" id="{65CE94FA-4432-42F1-B448-E9D093A87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5397" y="1825625"/>
            <a:ext cx="3414097" cy="336877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AA10DCE-DF9B-44FB-97C6-360446C451D2}"/>
              </a:ext>
            </a:extLst>
          </p:cNvPr>
          <p:cNvSpPr>
            <a:spLocks noGrp="1"/>
          </p:cNvSpPr>
          <p:nvPr>
            <p:ph type="sldNum" sz="quarter" idx="12"/>
          </p:nvPr>
        </p:nvSpPr>
        <p:spPr/>
        <p:txBody>
          <a:bodyPr/>
          <a:lstStyle/>
          <a:p>
            <a:fld id="{D3EF41CF-CE27-4238-B876-4C7CD4091146}" type="slidenum">
              <a:rPr lang="en-US" smtClean="0"/>
              <a:t>18</a:t>
            </a:fld>
            <a:endParaRPr lang="en-US" dirty="0"/>
          </a:p>
        </p:txBody>
      </p:sp>
    </p:spTree>
    <p:extLst>
      <p:ext uri="{BB962C8B-B14F-4D97-AF65-F5344CB8AC3E}">
        <p14:creationId xmlns:p14="http://schemas.microsoft.com/office/powerpoint/2010/main" val="4243634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42E64-F88C-474A-93CC-06F707F62891}"/>
              </a:ext>
            </a:extLst>
          </p:cNvPr>
          <p:cNvSpPr>
            <a:spLocks noGrp="1"/>
          </p:cNvSpPr>
          <p:nvPr>
            <p:ph type="title"/>
          </p:nvPr>
        </p:nvSpPr>
        <p:spPr>
          <a:xfrm>
            <a:off x="7039988" y="1412049"/>
            <a:ext cx="4987627" cy="1522859"/>
          </a:xfrm>
        </p:spPr>
        <p:txBody>
          <a:bodyPr/>
          <a:lstStyle/>
          <a:p>
            <a:r>
              <a:rPr lang="en-US" dirty="0"/>
              <a:t>There’s Gold in Them There Hills</a:t>
            </a:r>
          </a:p>
        </p:txBody>
      </p:sp>
      <p:graphicFrame>
        <p:nvGraphicFramePr>
          <p:cNvPr id="3" name="Object 2">
            <a:extLst>
              <a:ext uri="{FF2B5EF4-FFF2-40B4-BE49-F238E27FC236}">
                <a16:creationId xmlns:a16="http://schemas.microsoft.com/office/drawing/2014/main" id="{680062E6-48B8-4150-AFDF-30CDB3717916}"/>
              </a:ext>
            </a:extLst>
          </p:cNvPr>
          <p:cNvGraphicFramePr>
            <a:graphicFrameLocks noChangeAspect="1"/>
          </p:cNvGraphicFramePr>
          <p:nvPr>
            <p:extLst/>
          </p:nvPr>
        </p:nvGraphicFramePr>
        <p:xfrm>
          <a:off x="1145187" y="1212264"/>
          <a:ext cx="5066429" cy="1665864"/>
        </p:xfrm>
        <a:graphic>
          <a:graphicData uri="http://schemas.openxmlformats.org/presentationml/2006/ole">
            <mc:AlternateContent xmlns:mc="http://schemas.openxmlformats.org/markup-compatibility/2006">
              <mc:Choice xmlns:v="urn:schemas-microsoft-com:vml" Requires="v">
                <p:oleObj spid="_x0000_s12314" name="Worksheet" r:id="rId4" imgW="3505305" imgH="1152354" progId="Excel.Sheet.12">
                  <p:embed/>
                </p:oleObj>
              </mc:Choice>
              <mc:Fallback>
                <p:oleObj name="Worksheet" r:id="rId4" imgW="3505305" imgH="1152354" progId="Excel.Sheet.12">
                  <p:embed/>
                  <p:pic>
                    <p:nvPicPr>
                      <p:cNvPr id="3" name="Object 2">
                        <a:extLst>
                          <a:ext uri="{FF2B5EF4-FFF2-40B4-BE49-F238E27FC236}">
                            <a16:creationId xmlns:a16="http://schemas.microsoft.com/office/drawing/2014/main" id="{680062E6-48B8-4150-AFDF-30CDB3717916}"/>
                          </a:ext>
                        </a:extLst>
                      </p:cNvPr>
                      <p:cNvPicPr/>
                      <p:nvPr/>
                    </p:nvPicPr>
                    <p:blipFill>
                      <a:blip r:embed="rId5"/>
                      <a:stretch>
                        <a:fillRect/>
                      </a:stretch>
                    </p:blipFill>
                    <p:spPr>
                      <a:xfrm>
                        <a:off x="1145187" y="1212264"/>
                        <a:ext cx="5066429" cy="1665864"/>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A94570C0-0A0D-4B3C-9DA2-24D0FC88D8B2}"/>
              </a:ext>
            </a:extLst>
          </p:cNvPr>
          <p:cNvSpPr txBox="1"/>
          <p:nvPr/>
        </p:nvSpPr>
        <p:spPr>
          <a:xfrm>
            <a:off x="3678401" y="3025100"/>
            <a:ext cx="5472546" cy="369332"/>
          </a:xfrm>
          <a:prstGeom prst="rect">
            <a:avLst/>
          </a:prstGeom>
          <a:noFill/>
        </p:spPr>
        <p:txBody>
          <a:bodyPr wrap="square" rtlCol="0">
            <a:spAutoFit/>
          </a:bodyPr>
          <a:lstStyle/>
          <a:p>
            <a:r>
              <a:rPr lang="en-US" dirty="0"/>
              <a:t>New Annualized </a:t>
            </a:r>
            <a:r>
              <a:rPr lang="en-US" b="1" u="sng" dirty="0"/>
              <a:t>MARGIN</a:t>
            </a:r>
            <a:r>
              <a:rPr lang="en-US" dirty="0"/>
              <a:t> Created</a:t>
            </a:r>
          </a:p>
        </p:txBody>
      </p:sp>
      <p:graphicFrame>
        <p:nvGraphicFramePr>
          <p:cNvPr id="8" name="Object 7">
            <a:extLst>
              <a:ext uri="{FF2B5EF4-FFF2-40B4-BE49-F238E27FC236}">
                <a16:creationId xmlns:a16="http://schemas.microsoft.com/office/drawing/2014/main" id="{36BF26AB-E0E5-423F-9D2D-AA40A5795201}"/>
              </a:ext>
            </a:extLst>
          </p:cNvPr>
          <p:cNvGraphicFramePr>
            <a:graphicFrameLocks noChangeAspect="1"/>
          </p:cNvGraphicFramePr>
          <p:nvPr>
            <p:extLst/>
          </p:nvPr>
        </p:nvGraphicFramePr>
        <p:xfrm>
          <a:off x="739814" y="3361609"/>
          <a:ext cx="7890839" cy="3484469"/>
        </p:xfrm>
        <a:graphic>
          <a:graphicData uri="http://schemas.openxmlformats.org/presentationml/2006/ole">
            <mc:AlternateContent xmlns:mc="http://schemas.openxmlformats.org/markup-compatibility/2006">
              <mc:Choice xmlns:v="urn:schemas-microsoft-com:vml" Requires="v">
                <p:oleObj spid="_x0000_s12315" name="Worksheet" r:id="rId6" imgW="4810145" imgH="2123930" progId="Excel.Sheet.12">
                  <p:embed/>
                </p:oleObj>
              </mc:Choice>
              <mc:Fallback>
                <p:oleObj name="Worksheet" r:id="rId6" imgW="4810145" imgH="2123930" progId="Excel.Sheet.12">
                  <p:embed/>
                  <p:pic>
                    <p:nvPicPr>
                      <p:cNvPr id="8" name="Object 7">
                        <a:extLst>
                          <a:ext uri="{FF2B5EF4-FFF2-40B4-BE49-F238E27FC236}">
                            <a16:creationId xmlns:a16="http://schemas.microsoft.com/office/drawing/2014/main" id="{36BF26AB-E0E5-423F-9D2D-AA40A5795201}"/>
                          </a:ext>
                        </a:extLst>
                      </p:cNvPr>
                      <p:cNvPicPr/>
                      <p:nvPr/>
                    </p:nvPicPr>
                    <p:blipFill>
                      <a:blip r:embed="rId7"/>
                      <a:stretch>
                        <a:fillRect/>
                      </a:stretch>
                    </p:blipFill>
                    <p:spPr>
                      <a:xfrm>
                        <a:off x="739814" y="3361609"/>
                        <a:ext cx="7890839" cy="3484469"/>
                      </a:xfrm>
                      <a:prstGeom prst="rect">
                        <a:avLst/>
                      </a:prstGeom>
                    </p:spPr>
                  </p:pic>
                </p:oleObj>
              </mc:Fallback>
            </mc:AlternateContent>
          </a:graphicData>
        </a:graphic>
      </p:graphicFrame>
      <p:pic>
        <p:nvPicPr>
          <p:cNvPr id="3083" name="Picture 11" descr="Image result for Money Stack picture">
            <a:extLst>
              <a:ext uri="{FF2B5EF4-FFF2-40B4-BE49-F238E27FC236}">
                <a16:creationId xmlns:a16="http://schemas.microsoft.com/office/drawing/2014/main" id="{E64F58FF-B766-4909-87FB-339FE35404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30653" y="4219426"/>
            <a:ext cx="3579282" cy="263857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3431A95-F036-427F-BAA8-6D093E210FB6}"/>
              </a:ext>
            </a:extLst>
          </p:cNvPr>
          <p:cNvSpPr>
            <a:spLocks noGrp="1"/>
          </p:cNvSpPr>
          <p:nvPr>
            <p:ph type="sldNum" sz="quarter" idx="12"/>
          </p:nvPr>
        </p:nvSpPr>
        <p:spPr/>
        <p:txBody>
          <a:bodyPr/>
          <a:lstStyle/>
          <a:p>
            <a:fld id="{D3EF41CF-CE27-4238-B876-4C7CD4091146}" type="slidenum">
              <a:rPr lang="en-US" smtClean="0">
                <a:solidFill>
                  <a:schemeClr val="bg1"/>
                </a:solidFill>
              </a:rPr>
              <a:t>19</a:t>
            </a:fld>
            <a:endParaRPr lang="en-US" dirty="0">
              <a:solidFill>
                <a:schemeClr val="bg1"/>
              </a:solidFill>
            </a:endParaRPr>
          </a:p>
        </p:txBody>
      </p:sp>
    </p:spTree>
    <p:extLst>
      <p:ext uri="{BB962C8B-B14F-4D97-AF65-F5344CB8AC3E}">
        <p14:creationId xmlns:p14="http://schemas.microsoft.com/office/powerpoint/2010/main" val="4116616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8324" y="168619"/>
            <a:ext cx="9478327" cy="704850"/>
          </a:xfrm>
        </p:spPr>
        <p:txBody>
          <a:bodyPr>
            <a:noAutofit/>
          </a:bodyPr>
          <a:lstStyle/>
          <a:p>
            <a:r>
              <a:rPr lang="en-US" sz="3600" dirty="0">
                <a:ln w="0"/>
                <a:solidFill>
                  <a:schemeClr val="bg1"/>
                </a:solidFill>
                <a:effectLst>
                  <a:outerShdw blurRad="38100" dist="19050" dir="2700000" algn="tl" rotWithShape="0">
                    <a:schemeClr val="dk1">
                      <a:alpha val="40000"/>
                    </a:schemeClr>
                  </a:outerShdw>
                </a:effectLst>
              </a:rPr>
              <a:t>Revenue Trends Since the Transformation Order</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6026" y="3049040"/>
            <a:ext cx="6263574" cy="2361373"/>
          </a:xfrm>
          <a:prstGeom prst="rect">
            <a:avLst/>
          </a:prstGeom>
          <a:ln>
            <a:noFill/>
          </a:ln>
          <a:effectLst>
            <a:softEdge rad="112500"/>
          </a:effectLst>
        </p:spPr>
      </p:pic>
      <p:sp>
        <p:nvSpPr>
          <p:cNvPr id="5" name="TextBox 4"/>
          <p:cNvSpPr txBox="1"/>
          <p:nvPr/>
        </p:nvSpPr>
        <p:spPr>
          <a:xfrm rot="21228471">
            <a:off x="1848938" y="3370262"/>
            <a:ext cx="1533378" cy="369332"/>
          </a:xfrm>
          <a:prstGeom prst="rect">
            <a:avLst/>
          </a:prstGeom>
          <a:noFill/>
        </p:spPr>
        <p:txBody>
          <a:bodyPr wrap="square" rtlCol="0">
            <a:spAutoFit/>
          </a:bodyPr>
          <a:lstStyle/>
          <a:p>
            <a:r>
              <a:rPr lang="en-US" dirty="0"/>
              <a:t>$2B Cap</a:t>
            </a:r>
          </a:p>
        </p:txBody>
      </p:sp>
      <p:sp>
        <p:nvSpPr>
          <p:cNvPr id="6" name="TextBox 5"/>
          <p:cNvSpPr txBox="1"/>
          <p:nvPr/>
        </p:nvSpPr>
        <p:spPr>
          <a:xfrm rot="327223">
            <a:off x="2207774" y="4540518"/>
            <a:ext cx="1533378" cy="369332"/>
          </a:xfrm>
          <a:prstGeom prst="rect">
            <a:avLst/>
          </a:prstGeom>
          <a:noFill/>
        </p:spPr>
        <p:txBody>
          <a:bodyPr wrap="square" rtlCol="0">
            <a:spAutoFit/>
          </a:bodyPr>
          <a:lstStyle/>
          <a:p>
            <a:r>
              <a:rPr lang="en-US" dirty="0"/>
              <a:t>$2B Target</a:t>
            </a:r>
          </a:p>
        </p:txBody>
      </p:sp>
      <p:sp>
        <p:nvSpPr>
          <p:cNvPr id="7" name="TextBox 6"/>
          <p:cNvSpPr txBox="1"/>
          <p:nvPr/>
        </p:nvSpPr>
        <p:spPr>
          <a:xfrm rot="243156">
            <a:off x="9267337" y="3702724"/>
            <a:ext cx="1063371" cy="369332"/>
          </a:xfrm>
          <a:prstGeom prst="rect">
            <a:avLst/>
          </a:prstGeom>
          <a:noFill/>
        </p:spPr>
        <p:txBody>
          <a:bodyPr wrap="square" rtlCol="0">
            <a:spAutoFit/>
          </a:bodyPr>
          <a:lstStyle/>
          <a:p>
            <a:r>
              <a:rPr lang="en-US" dirty="0"/>
              <a:t>Overlap</a:t>
            </a:r>
          </a:p>
        </p:txBody>
      </p:sp>
      <p:sp>
        <p:nvSpPr>
          <p:cNvPr id="8" name="TextBox 7"/>
          <p:cNvSpPr txBox="1"/>
          <p:nvPr/>
        </p:nvSpPr>
        <p:spPr>
          <a:xfrm>
            <a:off x="2736373" y="5349375"/>
            <a:ext cx="1533378" cy="369332"/>
          </a:xfrm>
          <a:prstGeom prst="rect">
            <a:avLst/>
          </a:prstGeom>
          <a:noFill/>
        </p:spPr>
        <p:txBody>
          <a:bodyPr wrap="square" rtlCol="0">
            <a:spAutoFit/>
          </a:bodyPr>
          <a:lstStyle/>
          <a:p>
            <a:r>
              <a:rPr lang="en-US" dirty="0"/>
              <a:t>Expense Caps</a:t>
            </a:r>
          </a:p>
        </p:txBody>
      </p:sp>
      <p:sp>
        <p:nvSpPr>
          <p:cNvPr id="9" name="TextBox 8"/>
          <p:cNvSpPr txBox="1"/>
          <p:nvPr/>
        </p:nvSpPr>
        <p:spPr>
          <a:xfrm rot="21086806">
            <a:off x="2192521" y="6290807"/>
            <a:ext cx="1533378" cy="646331"/>
          </a:xfrm>
          <a:prstGeom prst="rect">
            <a:avLst/>
          </a:prstGeom>
          <a:noFill/>
        </p:spPr>
        <p:txBody>
          <a:bodyPr wrap="square" rtlCol="0">
            <a:spAutoFit/>
          </a:bodyPr>
          <a:lstStyle/>
          <a:p>
            <a:pPr algn="ctr"/>
            <a:r>
              <a:rPr lang="en-US" dirty="0"/>
              <a:t>Local Rate Floor</a:t>
            </a:r>
          </a:p>
        </p:txBody>
      </p:sp>
      <p:sp>
        <p:nvSpPr>
          <p:cNvPr id="10" name="TextBox 9"/>
          <p:cNvSpPr txBox="1"/>
          <p:nvPr/>
        </p:nvSpPr>
        <p:spPr>
          <a:xfrm>
            <a:off x="7766858" y="5534042"/>
            <a:ext cx="1737361" cy="646331"/>
          </a:xfrm>
          <a:prstGeom prst="rect">
            <a:avLst/>
          </a:prstGeom>
          <a:noFill/>
        </p:spPr>
        <p:txBody>
          <a:bodyPr wrap="square" rtlCol="0">
            <a:spAutoFit/>
          </a:bodyPr>
          <a:lstStyle/>
          <a:p>
            <a:pPr algn="ctr"/>
            <a:r>
              <a:rPr lang="en-US" dirty="0" err="1"/>
              <a:t>RoR</a:t>
            </a:r>
            <a:r>
              <a:rPr lang="en-US" dirty="0"/>
              <a:t> Phasedown to 9.25% </a:t>
            </a:r>
          </a:p>
        </p:txBody>
      </p:sp>
      <p:sp>
        <p:nvSpPr>
          <p:cNvPr id="11" name="TextBox 10"/>
          <p:cNvSpPr txBox="1"/>
          <p:nvPr/>
        </p:nvSpPr>
        <p:spPr>
          <a:xfrm>
            <a:off x="6233480" y="5903600"/>
            <a:ext cx="1533378" cy="369332"/>
          </a:xfrm>
          <a:prstGeom prst="rect">
            <a:avLst/>
          </a:prstGeom>
          <a:noFill/>
        </p:spPr>
        <p:txBody>
          <a:bodyPr wrap="square" rtlCol="0">
            <a:spAutoFit/>
          </a:bodyPr>
          <a:lstStyle/>
          <a:p>
            <a:r>
              <a:rPr lang="en-US" dirty="0"/>
              <a:t>Glide Path</a:t>
            </a:r>
          </a:p>
        </p:txBody>
      </p:sp>
      <p:sp>
        <p:nvSpPr>
          <p:cNvPr id="12" name="TextBox 11"/>
          <p:cNvSpPr txBox="1"/>
          <p:nvPr/>
        </p:nvSpPr>
        <p:spPr>
          <a:xfrm rot="452119">
            <a:off x="8791455" y="6464438"/>
            <a:ext cx="1533378" cy="369332"/>
          </a:xfrm>
          <a:prstGeom prst="rect">
            <a:avLst/>
          </a:prstGeom>
          <a:noFill/>
        </p:spPr>
        <p:txBody>
          <a:bodyPr wrap="square" rtlCol="0">
            <a:spAutoFit/>
          </a:bodyPr>
          <a:lstStyle/>
          <a:p>
            <a:r>
              <a:rPr lang="en-US" dirty="0"/>
              <a:t>A-CAM II</a:t>
            </a:r>
          </a:p>
        </p:txBody>
      </p:sp>
      <p:sp>
        <p:nvSpPr>
          <p:cNvPr id="13" name="TextBox 12"/>
          <p:cNvSpPr txBox="1"/>
          <p:nvPr/>
        </p:nvSpPr>
        <p:spPr>
          <a:xfrm rot="20612629">
            <a:off x="2377141" y="2389621"/>
            <a:ext cx="1533378" cy="369332"/>
          </a:xfrm>
          <a:prstGeom prst="rect">
            <a:avLst/>
          </a:prstGeom>
          <a:noFill/>
        </p:spPr>
        <p:txBody>
          <a:bodyPr wrap="square" rtlCol="0">
            <a:spAutoFit/>
          </a:bodyPr>
          <a:lstStyle/>
          <a:p>
            <a:r>
              <a:rPr lang="en-US" dirty="0"/>
              <a:t>A-CAM I</a:t>
            </a:r>
          </a:p>
        </p:txBody>
      </p:sp>
      <p:sp>
        <p:nvSpPr>
          <p:cNvPr id="14" name="TextBox 13"/>
          <p:cNvSpPr txBox="1"/>
          <p:nvPr/>
        </p:nvSpPr>
        <p:spPr>
          <a:xfrm rot="667107">
            <a:off x="4495957" y="5885223"/>
            <a:ext cx="1533378" cy="646331"/>
          </a:xfrm>
          <a:prstGeom prst="rect">
            <a:avLst/>
          </a:prstGeom>
          <a:noFill/>
        </p:spPr>
        <p:txBody>
          <a:bodyPr wrap="square" rtlCol="0">
            <a:spAutoFit/>
          </a:bodyPr>
          <a:lstStyle/>
          <a:p>
            <a:pPr algn="ctr"/>
            <a:r>
              <a:rPr lang="en-US" dirty="0"/>
              <a:t>Expense Limitations</a:t>
            </a:r>
          </a:p>
        </p:txBody>
      </p:sp>
      <p:sp>
        <p:nvSpPr>
          <p:cNvPr id="15" name="TextBox 14"/>
          <p:cNvSpPr txBox="1"/>
          <p:nvPr/>
        </p:nvSpPr>
        <p:spPr>
          <a:xfrm rot="243156">
            <a:off x="8444451" y="2494222"/>
            <a:ext cx="1533378" cy="646331"/>
          </a:xfrm>
          <a:prstGeom prst="rect">
            <a:avLst/>
          </a:prstGeom>
          <a:noFill/>
        </p:spPr>
        <p:txBody>
          <a:bodyPr wrap="square" rtlCol="0">
            <a:spAutoFit/>
          </a:bodyPr>
          <a:lstStyle/>
          <a:p>
            <a:pPr algn="ctr"/>
            <a:r>
              <a:rPr lang="en-US" dirty="0"/>
              <a:t>Short Term BCF Refunds</a:t>
            </a:r>
          </a:p>
        </p:txBody>
      </p:sp>
      <p:sp>
        <p:nvSpPr>
          <p:cNvPr id="16" name="TextBox 15"/>
          <p:cNvSpPr txBox="1"/>
          <p:nvPr/>
        </p:nvSpPr>
        <p:spPr>
          <a:xfrm rot="21209934">
            <a:off x="9033609" y="4384571"/>
            <a:ext cx="1136223" cy="646331"/>
          </a:xfrm>
          <a:prstGeom prst="rect">
            <a:avLst/>
          </a:prstGeom>
          <a:noFill/>
        </p:spPr>
        <p:txBody>
          <a:bodyPr wrap="square" rtlCol="0">
            <a:spAutoFit/>
          </a:bodyPr>
          <a:lstStyle/>
          <a:p>
            <a:pPr algn="ctr"/>
            <a:r>
              <a:rPr lang="en-US" dirty="0"/>
              <a:t>Reverse Auctions</a:t>
            </a:r>
          </a:p>
        </p:txBody>
      </p:sp>
      <p:pic>
        <p:nvPicPr>
          <p:cNvPr id="14340" name="Picture 4" descr="Image result for storm cloud image">
            <a:extLst>
              <a:ext uri="{FF2B5EF4-FFF2-40B4-BE49-F238E27FC236}">
                <a16:creationId xmlns:a16="http://schemas.microsoft.com/office/drawing/2014/main" id="{7D05ED61-C035-45F7-9CF3-62CA3B0A6F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8028" y="1178272"/>
            <a:ext cx="3559150" cy="1895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59944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2794A-0899-425C-A858-B31BC8039136}"/>
              </a:ext>
            </a:extLst>
          </p:cNvPr>
          <p:cNvSpPr>
            <a:spLocks noGrp="1"/>
          </p:cNvSpPr>
          <p:nvPr>
            <p:ph type="title"/>
          </p:nvPr>
        </p:nvSpPr>
        <p:spPr>
          <a:xfrm>
            <a:off x="2366550" y="1301772"/>
            <a:ext cx="5357117" cy="795743"/>
          </a:xfrm>
        </p:spPr>
        <p:txBody>
          <a:bodyPr/>
          <a:lstStyle/>
          <a:p>
            <a:r>
              <a:rPr lang="en-US" dirty="0"/>
              <a:t>Attacking Both Axes</a:t>
            </a:r>
          </a:p>
        </p:txBody>
      </p:sp>
      <p:graphicFrame>
        <p:nvGraphicFramePr>
          <p:cNvPr id="4" name="Object 3">
            <a:extLst>
              <a:ext uri="{FF2B5EF4-FFF2-40B4-BE49-F238E27FC236}">
                <a16:creationId xmlns:a16="http://schemas.microsoft.com/office/drawing/2014/main" id="{9913AC2A-2EC4-4442-B598-A18B65C6F36A}"/>
              </a:ext>
            </a:extLst>
          </p:cNvPr>
          <p:cNvGraphicFramePr>
            <a:graphicFrameLocks noChangeAspect="1"/>
          </p:cNvGraphicFramePr>
          <p:nvPr>
            <p:extLst/>
          </p:nvPr>
        </p:nvGraphicFramePr>
        <p:xfrm>
          <a:off x="629401" y="2420587"/>
          <a:ext cx="6769244" cy="2962382"/>
        </p:xfrm>
        <a:graphic>
          <a:graphicData uri="http://schemas.openxmlformats.org/presentationml/2006/ole">
            <mc:AlternateContent xmlns:mc="http://schemas.openxmlformats.org/markup-compatibility/2006">
              <mc:Choice xmlns:v="urn:schemas-microsoft-com:vml" Requires="v">
                <p:oleObj spid="_x0000_s13326" name="Worksheet" r:id="rId4" imgW="4810145" imgH="2105012" progId="Excel.Sheet.12">
                  <p:embed/>
                </p:oleObj>
              </mc:Choice>
              <mc:Fallback>
                <p:oleObj name="Worksheet" r:id="rId4" imgW="4810145" imgH="2105012" progId="Excel.Sheet.12">
                  <p:embed/>
                  <p:pic>
                    <p:nvPicPr>
                      <p:cNvPr id="4" name="Object 3">
                        <a:extLst>
                          <a:ext uri="{FF2B5EF4-FFF2-40B4-BE49-F238E27FC236}">
                            <a16:creationId xmlns:a16="http://schemas.microsoft.com/office/drawing/2014/main" id="{9913AC2A-2EC4-4442-B598-A18B65C6F36A}"/>
                          </a:ext>
                        </a:extLst>
                      </p:cNvPr>
                      <p:cNvPicPr/>
                      <p:nvPr/>
                    </p:nvPicPr>
                    <p:blipFill>
                      <a:blip r:embed="rId5"/>
                      <a:stretch>
                        <a:fillRect/>
                      </a:stretch>
                    </p:blipFill>
                    <p:spPr>
                      <a:xfrm>
                        <a:off x="629401" y="2420587"/>
                        <a:ext cx="6769244" cy="2962382"/>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6774710A-BB8E-46C4-8857-3084753B1E60}"/>
              </a:ext>
            </a:extLst>
          </p:cNvPr>
          <p:cNvSpPr txBox="1"/>
          <p:nvPr/>
        </p:nvSpPr>
        <p:spPr>
          <a:xfrm>
            <a:off x="3641839" y="4405746"/>
            <a:ext cx="3214254" cy="923330"/>
          </a:xfrm>
          <a:prstGeom prst="rect">
            <a:avLst/>
          </a:prstGeom>
          <a:noFill/>
        </p:spPr>
        <p:txBody>
          <a:bodyPr wrap="square" rtlCol="0">
            <a:spAutoFit/>
          </a:bodyPr>
          <a:lstStyle/>
          <a:p>
            <a:r>
              <a:rPr lang="en-US" dirty="0">
                <a:latin typeface="Gill Sans MT" panose="020B0502020104020203" pitchFamily="34" charset="0"/>
              </a:rPr>
              <a:t>Core objective – Drive upward progress in both ARPU and Market Share</a:t>
            </a:r>
          </a:p>
        </p:txBody>
      </p:sp>
      <p:sp>
        <p:nvSpPr>
          <p:cNvPr id="7" name="TextBox 6">
            <a:extLst>
              <a:ext uri="{FF2B5EF4-FFF2-40B4-BE49-F238E27FC236}">
                <a16:creationId xmlns:a16="http://schemas.microsoft.com/office/drawing/2014/main" id="{0F63E051-933E-4172-B42B-DADB57C14F7F}"/>
              </a:ext>
            </a:extLst>
          </p:cNvPr>
          <p:cNvSpPr txBox="1"/>
          <p:nvPr/>
        </p:nvSpPr>
        <p:spPr>
          <a:xfrm>
            <a:off x="7647691" y="2463593"/>
            <a:ext cx="4189174" cy="3385542"/>
          </a:xfrm>
          <a:prstGeom prst="rect">
            <a:avLst/>
          </a:prstGeom>
          <a:noFill/>
        </p:spPr>
        <p:txBody>
          <a:bodyPr wrap="square" rtlCol="0">
            <a:spAutoFit/>
          </a:bodyPr>
          <a:lstStyle/>
          <a:p>
            <a:r>
              <a:rPr lang="en-US" dirty="0">
                <a:latin typeface="Gill Sans MT" panose="020B0502020104020203" pitchFamily="34" charset="0"/>
              </a:rPr>
              <a:t>Most clients have between two-thirds and three-fourths of their subscribers on the lowest package</a:t>
            </a:r>
          </a:p>
          <a:p>
            <a:endParaRPr lang="en-US" sz="800" dirty="0">
              <a:latin typeface="Gill Sans MT" panose="020B0502020104020203" pitchFamily="34" charset="0"/>
            </a:endParaRPr>
          </a:p>
          <a:p>
            <a:r>
              <a:rPr lang="en-US" dirty="0">
                <a:latin typeface="Gill Sans MT" panose="020B0502020104020203" pitchFamily="34" charset="0"/>
              </a:rPr>
              <a:t>Many tend to note that “other places may be different, but our folks are cost conscious and they’ll always opt for the bottom tier” </a:t>
            </a:r>
          </a:p>
          <a:p>
            <a:endParaRPr lang="en-US" sz="800" dirty="0">
              <a:latin typeface="Gill Sans MT" panose="020B0502020104020203" pitchFamily="34" charset="0"/>
            </a:endParaRPr>
          </a:p>
          <a:p>
            <a:r>
              <a:rPr lang="en-US" dirty="0">
                <a:latin typeface="Gill Sans MT" panose="020B0502020104020203" pitchFamily="34" charset="0"/>
              </a:rPr>
              <a:t>Rebuttal </a:t>
            </a:r>
          </a:p>
          <a:p>
            <a:pPr marL="285750" indent="-285750">
              <a:buFont typeface="Arial" panose="020B0604020202020204" pitchFamily="34" charset="0"/>
              <a:buChar char="•"/>
            </a:pPr>
            <a:r>
              <a:rPr lang="en-US" dirty="0">
                <a:latin typeface="Gill Sans MT" panose="020B0502020104020203" pitchFamily="34" charset="0"/>
              </a:rPr>
              <a:t>Marketing must be a never-ending focus</a:t>
            </a:r>
          </a:p>
          <a:p>
            <a:pPr marL="285750" indent="-285750">
              <a:buFont typeface="Arial" panose="020B0604020202020204" pitchFamily="34" charset="0"/>
              <a:buChar char="•"/>
            </a:pPr>
            <a:r>
              <a:rPr lang="en-US" dirty="0">
                <a:latin typeface="Gill Sans MT" panose="020B0502020104020203" pitchFamily="34" charset="0"/>
              </a:rPr>
              <a:t>Consumers will respond if they see value – we must make them see value</a:t>
            </a:r>
          </a:p>
        </p:txBody>
      </p:sp>
      <p:sp>
        <p:nvSpPr>
          <p:cNvPr id="8" name="Arrow: Up 7">
            <a:extLst>
              <a:ext uri="{FF2B5EF4-FFF2-40B4-BE49-F238E27FC236}">
                <a16:creationId xmlns:a16="http://schemas.microsoft.com/office/drawing/2014/main" id="{0497E45E-7F9D-4DFA-BCEB-676F2A3B82AE}"/>
              </a:ext>
            </a:extLst>
          </p:cNvPr>
          <p:cNvSpPr/>
          <p:nvPr/>
        </p:nvSpPr>
        <p:spPr>
          <a:xfrm>
            <a:off x="4722493" y="3233034"/>
            <a:ext cx="581891" cy="9233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Up 8">
            <a:extLst>
              <a:ext uri="{FF2B5EF4-FFF2-40B4-BE49-F238E27FC236}">
                <a16:creationId xmlns:a16="http://schemas.microsoft.com/office/drawing/2014/main" id="{13DEF81C-4557-4C03-9F4C-D36CC7E21E0B}"/>
              </a:ext>
            </a:extLst>
          </p:cNvPr>
          <p:cNvSpPr/>
          <p:nvPr/>
        </p:nvSpPr>
        <p:spPr>
          <a:xfrm rot="16200000">
            <a:off x="2801988" y="4405745"/>
            <a:ext cx="581891" cy="9233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01" name="Picture 5" descr="Image result for up and to the right graphic">
            <a:extLst>
              <a:ext uri="{FF2B5EF4-FFF2-40B4-BE49-F238E27FC236}">
                <a16:creationId xmlns:a16="http://schemas.microsoft.com/office/drawing/2014/main" id="{5F66C470-59F3-4FAA-9033-B0F35D9946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0712" y="527049"/>
            <a:ext cx="2962275" cy="15430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4F9B2E0-B733-4899-9F8A-2CEFEEE621CE}"/>
              </a:ext>
            </a:extLst>
          </p:cNvPr>
          <p:cNvPicPr>
            <a:picLocks noChangeAspect="1"/>
          </p:cNvPicPr>
          <p:nvPr/>
        </p:nvPicPr>
        <p:blipFill>
          <a:blip r:embed="rId7"/>
          <a:stretch>
            <a:fillRect/>
          </a:stretch>
        </p:blipFill>
        <p:spPr>
          <a:xfrm>
            <a:off x="7843013" y="677103"/>
            <a:ext cx="1317699" cy="1392996"/>
          </a:xfrm>
          <a:prstGeom prst="rect">
            <a:avLst/>
          </a:prstGeom>
        </p:spPr>
      </p:pic>
      <p:sp>
        <p:nvSpPr>
          <p:cNvPr id="3" name="Slide Number Placeholder 2">
            <a:extLst>
              <a:ext uri="{FF2B5EF4-FFF2-40B4-BE49-F238E27FC236}">
                <a16:creationId xmlns:a16="http://schemas.microsoft.com/office/drawing/2014/main" id="{8968CFD4-AFE8-47BA-9AF8-69A8CFEE8D1C}"/>
              </a:ext>
            </a:extLst>
          </p:cNvPr>
          <p:cNvSpPr>
            <a:spLocks noGrp="1"/>
          </p:cNvSpPr>
          <p:nvPr>
            <p:ph type="sldNum" sz="quarter" idx="12"/>
          </p:nvPr>
        </p:nvSpPr>
        <p:spPr/>
        <p:txBody>
          <a:bodyPr/>
          <a:lstStyle/>
          <a:p>
            <a:fld id="{D3EF41CF-CE27-4238-B876-4C7CD4091146}" type="slidenum">
              <a:rPr lang="en-US" smtClean="0"/>
              <a:t>20</a:t>
            </a:fld>
            <a:endParaRPr lang="en-US" dirty="0"/>
          </a:p>
        </p:txBody>
      </p:sp>
    </p:spTree>
    <p:extLst>
      <p:ext uri="{BB962C8B-B14F-4D97-AF65-F5344CB8AC3E}">
        <p14:creationId xmlns:p14="http://schemas.microsoft.com/office/powerpoint/2010/main" val="406672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3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2" fill="hold" grpId="0" nodeType="withEffect">
                                  <p:stCondLst>
                                    <p:cond delay="3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1A6E-5FE2-4AAF-BF07-788C95800C60}"/>
              </a:ext>
            </a:extLst>
          </p:cNvPr>
          <p:cNvSpPr>
            <a:spLocks noGrp="1"/>
          </p:cNvSpPr>
          <p:nvPr>
            <p:ph type="title"/>
          </p:nvPr>
        </p:nvSpPr>
        <p:spPr>
          <a:xfrm>
            <a:off x="1531762" y="0"/>
            <a:ext cx="8210753" cy="1128557"/>
          </a:xfrm>
        </p:spPr>
        <p:txBody>
          <a:bodyPr>
            <a:normAutofit/>
          </a:bodyPr>
          <a:lstStyle/>
          <a:p>
            <a:pPr algn="ctr"/>
            <a:r>
              <a:rPr lang="en-US" dirty="0">
                <a:solidFill>
                  <a:schemeClr val="bg1"/>
                </a:solidFill>
              </a:rPr>
              <a:t>Creating Value, Driving Awareness</a:t>
            </a:r>
          </a:p>
        </p:txBody>
      </p:sp>
      <p:sp>
        <p:nvSpPr>
          <p:cNvPr id="3" name="Content Placeholder 2">
            <a:extLst>
              <a:ext uri="{FF2B5EF4-FFF2-40B4-BE49-F238E27FC236}">
                <a16:creationId xmlns:a16="http://schemas.microsoft.com/office/drawing/2014/main" id="{C62C7147-D5CE-4C39-A859-A248C4B45E8F}"/>
              </a:ext>
            </a:extLst>
          </p:cNvPr>
          <p:cNvSpPr>
            <a:spLocks noGrp="1"/>
          </p:cNvSpPr>
          <p:nvPr>
            <p:ph idx="1"/>
          </p:nvPr>
        </p:nvSpPr>
        <p:spPr>
          <a:xfrm>
            <a:off x="176316" y="2108917"/>
            <a:ext cx="5919684" cy="3375588"/>
          </a:xfrm>
        </p:spPr>
        <p:txBody>
          <a:bodyPr>
            <a:normAutofit/>
          </a:bodyPr>
          <a:lstStyle/>
          <a:p>
            <a:r>
              <a:rPr lang="en-US" dirty="0"/>
              <a:t>We must sharpen our saw relative to presentation of value.  Creating a compelling message to drive further broadband adoption within our territories is a perfect primer in honing our ability to message value beyond our borders.</a:t>
            </a:r>
          </a:p>
        </p:txBody>
      </p:sp>
      <p:pic>
        <p:nvPicPr>
          <p:cNvPr id="4" name="Image" descr="Image">
            <a:extLst>
              <a:ext uri="{FF2B5EF4-FFF2-40B4-BE49-F238E27FC236}">
                <a16:creationId xmlns:a16="http://schemas.microsoft.com/office/drawing/2014/main" id="{3DFEAD31-A5EF-4A52-84FB-A5AB1A8E08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72436" y="2261971"/>
            <a:ext cx="5031080" cy="3375587"/>
          </a:xfrm>
          <a:prstGeom prst="rect">
            <a:avLst/>
          </a:prstGeom>
          <a:ln w="12700">
            <a:solidFill>
              <a:srgbClr val="000000"/>
            </a:solidFill>
            <a:miter lim="400000"/>
          </a:ln>
        </p:spPr>
      </p:pic>
      <p:sp>
        <p:nvSpPr>
          <p:cNvPr id="5" name="Acceptance of Mobile">
            <a:extLst>
              <a:ext uri="{FF2B5EF4-FFF2-40B4-BE49-F238E27FC236}">
                <a16:creationId xmlns:a16="http://schemas.microsoft.com/office/drawing/2014/main" id="{B5CC5753-8206-4A51-9336-E4D363FFCA35}"/>
              </a:ext>
            </a:extLst>
          </p:cNvPr>
          <p:cNvSpPr txBox="1">
            <a:spLocks/>
          </p:cNvSpPr>
          <p:nvPr/>
        </p:nvSpPr>
        <p:spPr>
          <a:xfrm>
            <a:off x="7067421" y="1406361"/>
            <a:ext cx="3441111" cy="5778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Gill Sans MT" panose="020B0502020104020203" pitchFamily="34" charset="0"/>
              </a:rPr>
              <a:t>Acceptance of Mobile</a:t>
            </a:r>
          </a:p>
        </p:txBody>
      </p:sp>
      <p:sp>
        <p:nvSpPr>
          <p:cNvPr id="6" name="Slide Number Placeholder 5">
            <a:extLst>
              <a:ext uri="{FF2B5EF4-FFF2-40B4-BE49-F238E27FC236}">
                <a16:creationId xmlns:a16="http://schemas.microsoft.com/office/drawing/2014/main" id="{CAC86158-A3A1-43C6-B97D-9CB5367B6D34}"/>
              </a:ext>
            </a:extLst>
          </p:cNvPr>
          <p:cNvSpPr>
            <a:spLocks noGrp="1"/>
          </p:cNvSpPr>
          <p:nvPr>
            <p:ph type="sldNum" sz="quarter" idx="12"/>
          </p:nvPr>
        </p:nvSpPr>
        <p:spPr/>
        <p:txBody>
          <a:bodyPr/>
          <a:lstStyle/>
          <a:p>
            <a:fld id="{D3EF41CF-CE27-4238-B876-4C7CD4091146}" type="slidenum">
              <a:rPr lang="en-US" smtClean="0"/>
              <a:t>21</a:t>
            </a:fld>
            <a:endParaRPr lang="en-US" dirty="0"/>
          </a:p>
        </p:txBody>
      </p:sp>
    </p:spTree>
    <p:extLst>
      <p:ext uri="{BB962C8B-B14F-4D97-AF65-F5344CB8AC3E}">
        <p14:creationId xmlns:p14="http://schemas.microsoft.com/office/powerpoint/2010/main" val="3889965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8961D46-C93C-43B8-96B5-419BD73BB8FC}"/>
              </a:ext>
            </a:extLst>
          </p:cNvPr>
          <p:cNvGraphicFramePr>
            <a:graphicFrameLocks noGrp="1"/>
          </p:cNvGraphicFramePr>
          <p:nvPr>
            <p:ph idx="1"/>
            <p:extLst/>
          </p:nvPr>
        </p:nvGraphicFramePr>
        <p:xfrm>
          <a:off x="306183" y="0"/>
          <a:ext cx="10866121" cy="7281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Connector 6">
            <a:extLst>
              <a:ext uri="{FF2B5EF4-FFF2-40B4-BE49-F238E27FC236}">
                <a16:creationId xmlns:a16="http://schemas.microsoft.com/office/drawing/2014/main" id="{DD475EF7-DDDC-468F-B582-2255D9E4CB81}"/>
              </a:ext>
            </a:extLst>
          </p:cNvPr>
          <p:cNvCxnSpPr>
            <a:cxnSpLocks/>
          </p:cNvCxnSpPr>
          <p:nvPr/>
        </p:nvCxnSpPr>
        <p:spPr>
          <a:xfrm flipV="1">
            <a:off x="5752407" y="2211184"/>
            <a:ext cx="0" cy="498765"/>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49D78D3-E6B0-4978-95A6-79E1DF650B36}"/>
              </a:ext>
            </a:extLst>
          </p:cNvPr>
          <p:cNvSpPr txBox="1"/>
          <p:nvPr/>
        </p:nvSpPr>
        <p:spPr>
          <a:xfrm>
            <a:off x="1516469" y="204878"/>
            <a:ext cx="9564706" cy="646331"/>
          </a:xfrm>
          <a:prstGeom prst="rect">
            <a:avLst/>
          </a:prstGeom>
          <a:noFill/>
        </p:spPr>
        <p:txBody>
          <a:bodyPr wrap="square" rtlCol="0">
            <a:spAutoFit/>
          </a:bodyPr>
          <a:lstStyle/>
          <a:p>
            <a:r>
              <a:rPr lang="en-US" sz="3600" dirty="0">
                <a:solidFill>
                  <a:schemeClr val="bg1"/>
                </a:solidFill>
                <a:latin typeface="Gill Sans MT" panose="020B0502020104020203" pitchFamily="34" charset="0"/>
              </a:rPr>
              <a:t>Employing an Analytical Decision Making Process</a:t>
            </a:r>
          </a:p>
        </p:txBody>
      </p:sp>
      <p:pic>
        <p:nvPicPr>
          <p:cNvPr id="13" name="Picture 2" descr="Image result for mind idea pictures">
            <a:extLst>
              <a:ext uri="{FF2B5EF4-FFF2-40B4-BE49-F238E27FC236}">
                <a16:creationId xmlns:a16="http://schemas.microsoft.com/office/drawing/2014/main" id="{9CD1C1DD-22D6-4DE3-86AF-7CD6B53394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89274" y="1015659"/>
            <a:ext cx="3948543" cy="22111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337248-BF03-4880-BE1F-815ADE7C3F12}"/>
              </a:ext>
            </a:extLst>
          </p:cNvPr>
          <p:cNvSpPr txBox="1"/>
          <p:nvPr/>
        </p:nvSpPr>
        <p:spPr>
          <a:xfrm>
            <a:off x="471055" y="5777345"/>
            <a:ext cx="2576945" cy="584775"/>
          </a:xfrm>
          <a:prstGeom prst="rect">
            <a:avLst/>
          </a:prstGeom>
          <a:noFill/>
        </p:spPr>
        <p:txBody>
          <a:bodyPr wrap="square" rtlCol="0">
            <a:spAutoFit/>
          </a:bodyPr>
          <a:lstStyle/>
          <a:p>
            <a:r>
              <a:rPr lang="en-US" sz="3200" dirty="0">
                <a:latin typeface="Gill Sans MT" panose="020B0502020104020203" pitchFamily="34" charset="0"/>
              </a:rPr>
              <a:t>Finite</a:t>
            </a:r>
          </a:p>
        </p:txBody>
      </p:sp>
      <p:pic>
        <p:nvPicPr>
          <p:cNvPr id="10242" name="Picture 2" descr="Image result for resource image">
            <a:extLst>
              <a:ext uri="{FF2B5EF4-FFF2-40B4-BE49-F238E27FC236}">
                <a16:creationId xmlns:a16="http://schemas.microsoft.com/office/drawing/2014/main" id="{880E29C7-7716-4346-87C8-F256715367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69030" y="5370318"/>
            <a:ext cx="1894604" cy="13707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dollar sign graphic">
            <a:extLst>
              <a:ext uri="{FF2B5EF4-FFF2-40B4-BE49-F238E27FC236}">
                <a16:creationId xmlns:a16="http://schemas.microsoft.com/office/drawing/2014/main" id="{B0F41E60-38E9-4B1C-BD17-5512EF9DD6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16469" y="5501134"/>
            <a:ext cx="1088511" cy="11371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49989D6-3C27-49E9-BED9-7206D9F64C29}"/>
              </a:ext>
            </a:extLst>
          </p:cNvPr>
          <p:cNvPicPr>
            <a:picLocks noChangeAspect="1"/>
          </p:cNvPicPr>
          <p:nvPr/>
        </p:nvPicPr>
        <p:blipFill>
          <a:blip r:embed="rId11"/>
          <a:stretch>
            <a:fillRect/>
          </a:stretch>
        </p:blipFill>
        <p:spPr>
          <a:xfrm>
            <a:off x="5348894" y="5493727"/>
            <a:ext cx="1288472" cy="1288472"/>
          </a:xfrm>
          <a:prstGeom prst="rect">
            <a:avLst/>
          </a:prstGeom>
        </p:spPr>
      </p:pic>
      <p:sp>
        <p:nvSpPr>
          <p:cNvPr id="11" name="TextBox 10">
            <a:extLst>
              <a:ext uri="{FF2B5EF4-FFF2-40B4-BE49-F238E27FC236}">
                <a16:creationId xmlns:a16="http://schemas.microsoft.com/office/drawing/2014/main" id="{E5217416-77A8-437C-BF4E-729F24D0141D}"/>
              </a:ext>
            </a:extLst>
          </p:cNvPr>
          <p:cNvSpPr txBox="1"/>
          <p:nvPr/>
        </p:nvSpPr>
        <p:spPr>
          <a:xfrm>
            <a:off x="4155671" y="5770819"/>
            <a:ext cx="2576945" cy="584775"/>
          </a:xfrm>
          <a:prstGeom prst="rect">
            <a:avLst/>
          </a:prstGeom>
          <a:noFill/>
        </p:spPr>
        <p:txBody>
          <a:bodyPr wrap="square" rtlCol="0">
            <a:spAutoFit/>
          </a:bodyPr>
          <a:lstStyle/>
          <a:p>
            <a:r>
              <a:rPr lang="en-US" sz="3200" dirty="0">
                <a:latin typeface="Gill Sans MT" panose="020B0502020104020203" pitchFamily="34" charset="0"/>
              </a:rPr>
              <a:t>Finite</a:t>
            </a:r>
          </a:p>
        </p:txBody>
      </p:sp>
      <p:sp>
        <p:nvSpPr>
          <p:cNvPr id="14" name="TextBox 13">
            <a:extLst>
              <a:ext uri="{FF2B5EF4-FFF2-40B4-BE49-F238E27FC236}">
                <a16:creationId xmlns:a16="http://schemas.microsoft.com/office/drawing/2014/main" id="{A0A88867-3AB5-4491-80C8-E21F50B8D96F}"/>
              </a:ext>
            </a:extLst>
          </p:cNvPr>
          <p:cNvSpPr txBox="1"/>
          <p:nvPr/>
        </p:nvSpPr>
        <p:spPr>
          <a:xfrm>
            <a:off x="8375072" y="5777345"/>
            <a:ext cx="2576945" cy="584775"/>
          </a:xfrm>
          <a:prstGeom prst="rect">
            <a:avLst/>
          </a:prstGeom>
          <a:noFill/>
        </p:spPr>
        <p:txBody>
          <a:bodyPr wrap="square" rtlCol="0">
            <a:spAutoFit/>
          </a:bodyPr>
          <a:lstStyle/>
          <a:p>
            <a:r>
              <a:rPr lang="en-US" sz="3200" dirty="0">
                <a:latin typeface="Gill Sans MT" panose="020B0502020104020203" pitchFamily="34" charset="0"/>
              </a:rPr>
              <a:t>Finite</a:t>
            </a:r>
          </a:p>
        </p:txBody>
      </p:sp>
      <p:sp>
        <p:nvSpPr>
          <p:cNvPr id="6" name="Slide Number Placeholder 5">
            <a:extLst>
              <a:ext uri="{FF2B5EF4-FFF2-40B4-BE49-F238E27FC236}">
                <a16:creationId xmlns:a16="http://schemas.microsoft.com/office/drawing/2014/main" id="{46FF9C6C-DC76-439E-BC8C-C6879A05D9D6}"/>
              </a:ext>
            </a:extLst>
          </p:cNvPr>
          <p:cNvSpPr>
            <a:spLocks noGrp="1"/>
          </p:cNvSpPr>
          <p:nvPr>
            <p:ph type="sldNum" sz="quarter" idx="4"/>
          </p:nvPr>
        </p:nvSpPr>
        <p:spPr>
          <a:xfrm>
            <a:off x="9201150" y="6356350"/>
            <a:ext cx="2743200" cy="365125"/>
          </a:xfrm>
        </p:spPr>
        <p:txBody>
          <a:bodyPr/>
          <a:lstStyle/>
          <a:p>
            <a:fld id="{E89A063D-D0EC-405A-A554-367AE2D67788}" type="slidenum">
              <a:rPr lang="en-US" smtClean="0"/>
              <a:pPr/>
              <a:t>22</a:t>
            </a:fld>
            <a:endParaRPr lang="en-US" dirty="0"/>
          </a:p>
        </p:txBody>
      </p:sp>
    </p:spTree>
    <p:extLst>
      <p:ext uri="{BB962C8B-B14F-4D97-AF65-F5344CB8AC3E}">
        <p14:creationId xmlns:p14="http://schemas.microsoft.com/office/powerpoint/2010/main" val="10588539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FA08D-BA39-4D63-8E6D-94080A67224A}"/>
              </a:ext>
            </a:extLst>
          </p:cNvPr>
          <p:cNvSpPr>
            <a:spLocks noGrp="1"/>
          </p:cNvSpPr>
          <p:nvPr>
            <p:ph type="title"/>
          </p:nvPr>
        </p:nvSpPr>
        <p:spPr>
          <a:xfrm>
            <a:off x="1606731" y="0"/>
            <a:ext cx="10515600" cy="1325563"/>
          </a:xfrm>
        </p:spPr>
        <p:txBody>
          <a:bodyPr/>
          <a:lstStyle/>
          <a:p>
            <a:r>
              <a:rPr lang="en-US" dirty="0">
                <a:solidFill>
                  <a:schemeClr val="bg1"/>
                </a:solidFill>
              </a:rPr>
              <a:t>Assessing / Assembling Your Weaponry</a:t>
            </a:r>
          </a:p>
        </p:txBody>
      </p:sp>
      <p:pic>
        <p:nvPicPr>
          <p:cNvPr id="4" name="Picture 3">
            <a:extLst>
              <a:ext uri="{FF2B5EF4-FFF2-40B4-BE49-F238E27FC236}">
                <a16:creationId xmlns:a16="http://schemas.microsoft.com/office/drawing/2014/main" id="{1A4F664F-5898-434D-8BE9-9EC3B8FE3766}"/>
              </a:ext>
            </a:extLst>
          </p:cNvPr>
          <p:cNvPicPr>
            <a:picLocks noChangeAspect="1"/>
          </p:cNvPicPr>
          <p:nvPr/>
        </p:nvPicPr>
        <p:blipFill>
          <a:blip r:embed="rId3"/>
          <a:stretch>
            <a:fillRect/>
          </a:stretch>
        </p:blipFill>
        <p:spPr>
          <a:xfrm>
            <a:off x="1721790" y="2156195"/>
            <a:ext cx="2137804" cy="2130094"/>
          </a:xfrm>
          <a:prstGeom prst="rect">
            <a:avLst/>
          </a:prstGeom>
        </p:spPr>
      </p:pic>
      <p:sp>
        <p:nvSpPr>
          <p:cNvPr id="5" name="TextBox 4">
            <a:extLst>
              <a:ext uri="{FF2B5EF4-FFF2-40B4-BE49-F238E27FC236}">
                <a16:creationId xmlns:a16="http://schemas.microsoft.com/office/drawing/2014/main" id="{246A1C1B-F09F-4945-9F3F-93B055888BE7}"/>
              </a:ext>
            </a:extLst>
          </p:cNvPr>
          <p:cNvSpPr txBox="1"/>
          <p:nvPr/>
        </p:nvSpPr>
        <p:spPr>
          <a:xfrm>
            <a:off x="4019854" y="3461891"/>
            <a:ext cx="1092926" cy="400110"/>
          </a:xfrm>
          <a:prstGeom prst="rect">
            <a:avLst/>
          </a:prstGeom>
          <a:noFill/>
        </p:spPr>
        <p:txBody>
          <a:bodyPr wrap="square" rtlCol="0">
            <a:spAutoFit/>
          </a:bodyPr>
          <a:lstStyle/>
          <a:p>
            <a:r>
              <a:rPr lang="en-US" sz="2000" dirty="0"/>
              <a:t>Time</a:t>
            </a:r>
          </a:p>
        </p:txBody>
      </p:sp>
      <p:sp>
        <p:nvSpPr>
          <p:cNvPr id="6" name="TextBox 5">
            <a:extLst>
              <a:ext uri="{FF2B5EF4-FFF2-40B4-BE49-F238E27FC236}">
                <a16:creationId xmlns:a16="http://schemas.microsoft.com/office/drawing/2014/main" id="{FCE1A96A-AE82-4F4F-918B-70DFDF2A9D77}"/>
              </a:ext>
            </a:extLst>
          </p:cNvPr>
          <p:cNvSpPr txBox="1"/>
          <p:nvPr/>
        </p:nvSpPr>
        <p:spPr>
          <a:xfrm>
            <a:off x="2067157" y="4404570"/>
            <a:ext cx="2587855" cy="369332"/>
          </a:xfrm>
          <a:prstGeom prst="rect">
            <a:avLst/>
          </a:prstGeom>
          <a:noFill/>
        </p:spPr>
        <p:txBody>
          <a:bodyPr wrap="square" rtlCol="0">
            <a:spAutoFit/>
          </a:bodyPr>
          <a:lstStyle/>
          <a:p>
            <a:r>
              <a:rPr lang="en-US" b="1" dirty="0">
                <a:solidFill>
                  <a:srgbClr val="FF0000"/>
                </a:solidFill>
              </a:rPr>
              <a:t>Capabilities</a:t>
            </a:r>
          </a:p>
        </p:txBody>
      </p:sp>
      <p:sp>
        <p:nvSpPr>
          <p:cNvPr id="7" name="TextBox 6">
            <a:extLst>
              <a:ext uri="{FF2B5EF4-FFF2-40B4-BE49-F238E27FC236}">
                <a16:creationId xmlns:a16="http://schemas.microsoft.com/office/drawing/2014/main" id="{455130A2-E859-4765-8E2D-37711776BC28}"/>
              </a:ext>
            </a:extLst>
          </p:cNvPr>
          <p:cNvSpPr txBox="1"/>
          <p:nvPr/>
        </p:nvSpPr>
        <p:spPr>
          <a:xfrm>
            <a:off x="-39027" y="3509856"/>
            <a:ext cx="2412274" cy="369332"/>
          </a:xfrm>
          <a:prstGeom prst="rect">
            <a:avLst/>
          </a:prstGeom>
          <a:noFill/>
        </p:spPr>
        <p:txBody>
          <a:bodyPr wrap="square" rtlCol="0">
            <a:spAutoFit/>
          </a:bodyPr>
          <a:lstStyle/>
          <a:p>
            <a:r>
              <a:rPr lang="en-US" dirty="0">
                <a:solidFill>
                  <a:schemeClr val="tx1">
                    <a:lumMod val="95000"/>
                  </a:schemeClr>
                </a:solidFill>
              </a:rPr>
              <a:t>Opportunities</a:t>
            </a:r>
          </a:p>
        </p:txBody>
      </p:sp>
      <p:pic>
        <p:nvPicPr>
          <p:cNvPr id="3074" name="Picture 2" descr="Image result for mind idea pictures">
            <a:extLst>
              <a:ext uri="{FF2B5EF4-FFF2-40B4-BE49-F238E27FC236}">
                <a16:creationId xmlns:a16="http://schemas.microsoft.com/office/drawing/2014/main" id="{27C18B67-272B-4A9B-BD23-BF22A22E2A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6731" y="4878254"/>
            <a:ext cx="2338252" cy="130942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9A2CA07-B33F-4B84-99EE-E7E0818A3AB5}"/>
              </a:ext>
            </a:extLst>
          </p:cNvPr>
          <p:cNvSpPr/>
          <p:nvPr/>
        </p:nvSpPr>
        <p:spPr>
          <a:xfrm>
            <a:off x="5284407" y="1299308"/>
            <a:ext cx="6403287" cy="5262979"/>
          </a:xfrm>
          <a:prstGeom prst="rect">
            <a:avLst/>
          </a:prstGeom>
        </p:spPr>
        <p:txBody>
          <a:bodyPr wrap="square">
            <a:spAutoFit/>
          </a:bodyPr>
          <a:lstStyle/>
          <a:p>
            <a:r>
              <a:rPr lang="en-US" sz="2400" b="1" dirty="0"/>
              <a:t>Rapidly Changing Technology and Evolving Consumer Preferences = The Need to Quickly Evolve.</a:t>
            </a:r>
          </a:p>
          <a:p>
            <a:pPr lvl="1"/>
            <a:r>
              <a:rPr lang="en-US" sz="2400" dirty="0"/>
              <a:t>This reality in turn requires capabilities we, as an industry, have been light on.</a:t>
            </a:r>
          </a:p>
          <a:p>
            <a:pPr lvl="2"/>
            <a:r>
              <a:rPr lang="en-US" sz="2400" b="1" dirty="0"/>
              <a:t>Creating and Efficiently Evolving Product </a:t>
            </a:r>
            <a:r>
              <a:rPr lang="en-US" sz="2400" dirty="0"/>
              <a:t>and Service Capabilities, and proactively enhancing the customer experience.</a:t>
            </a:r>
          </a:p>
          <a:p>
            <a:pPr lvl="2"/>
            <a:r>
              <a:rPr lang="en-US" sz="2400" b="1" dirty="0"/>
              <a:t>Breeding Awareness </a:t>
            </a:r>
            <a:r>
              <a:rPr lang="en-US" sz="2400" dirty="0"/>
              <a:t>of such products and creating a sales / growth driven culture.</a:t>
            </a:r>
          </a:p>
          <a:p>
            <a:pPr lvl="2"/>
            <a:endParaRPr lang="en-US" sz="2400" dirty="0"/>
          </a:p>
          <a:p>
            <a:pPr>
              <a:tabLst>
                <a:tab pos="1211263" algn="l"/>
              </a:tabLst>
            </a:pPr>
            <a:r>
              <a:rPr lang="en-US" sz="2400" dirty="0"/>
              <a:t>These are skillsets that must be embraced as key organizational needs, with a priority placed on their acquisition and integration.</a:t>
            </a:r>
          </a:p>
        </p:txBody>
      </p:sp>
    </p:spTree>
    <p:extLst>
      <p:ext uri="{BB962C8B-B14F-4D97-AF65-F5344CB8AC3E}">
        <p14:creationId xmlns:p14="http://schemas.microsoft.com/office/powerpoint/2010/main" val="276731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FA08D-BA39-4D63-8E6D-94080A67224A}"/>
              </a:ext>
            </a:extLst>
          </p:cNvPr>
          <p:cNvSpPr>
            <a:spLocks noGrp="1"/>
          </p:cNvSpPr>
          <p:nvPr>
            <p:ph type="title"/>
          </p:nvPr>
        </p:nvSpPr>
        <p:spPr>
          <a:xfrm>
            <a:off x="1721790" y="-44643"/>
            <a:ext cx="10515600" cy="1325563"/>
          </a:xfrm>
        </p:spPr>
        <p:txBody>
          <a:bodyPr/>
          <a:lstStyle/>
          <a:p>
            <a:r>
              <a:rPr lang="en-US" dirty="0">
                <a:solidFill>
                  <a:schemeClr val="bg1"/>
                </a:solidFill>
              </a:rPr>
              <a:t>Assessing / Assembling Your Weaponry</a:t>
            </a:r>
          </a:p>
        </p:txBody>
      </p:sp>
      <p:pic>
        <p:nvPicPr>
          <p:cNvPr id="4" name="Picture 3">
            <a:extLst>
              <a:ext uri="{FF2B5EF4-FFF2-40B4-BE49-F238E27FC236}">
                <a16:creationId xmlns:a16="http://schemas.microsoft.com/office/drawing/2014/main" id="{1A4F664F-5898-434D-8BE9-9EC3B8FE3766}"/>
              </a:ext>
            </a:extLst>
          </p:cNvPr>
          <p:cNvPicPr>
            <a:picLocks noChangeAspect="1"/>
          </p:cNvPicPr>
          <p:nvPr/>
        </p:nvPicPr>
        <p:blipFill>
          <a:blip r:embed="rId3"/>
          <a:stretch>
            <a:fillRect/>
          </a:stretch>
        </p:blipFill>
        <p:spPr>
          <a:xfrm>
            <a:off x="1721790" y="2156195"/>
            <a:ext cx="2137804" cy="2130094"/>
          </a:xfrm>
          <a:prstGeom prst="rect">
            <a:avLst/>
          </a:prstGeom>
        </p:spPr>
      </p:pic>
      <p:sp>
        <p:nvSpPr>
          <p:cNvPr id="5" name="TextBox 4">
            <a:extLst>
              <a:ext uri="{FF2B5EF4-FFF2-40B4-BE49-F238E27FC236}">
                <a16:creationId xmlns:a16="http://schemas.microsoft.com/office/drawing/2014/main" id="{246A1C1B-F09F-4945-9F3F-93B055888BE7}"/>
              </a:ext>
            </a:extLst>
          </p:cNvPr>
          <p:cNvSpPr txBox="1"/>
          <p:nvPr/>
        </p:nvSpPr>
        <p:spPr>
          <a:xfrm>
            <a:off x="4019854" y="3461891"/>
            <a:ext cx="1092926" cy="400110"/>
          </a:xfrm>
          <a:prstGeom prst="rect">
            <a:avLst/>
          </a:prstGeom>
          <a:noFill/>
        </p:spPr>
        <p:txBody>
          <a:bodyPr wrap="square" rtlCol="0">
            <a:spAutoFit/>
          </a:bodyPr>
          <a:lstStyle/>
          <a:p>
            <a:r>
              <a:rPr lang="en-US" sz="2000" dirty="0"/>
              <a:t>Time</a:t>
            </a:r>
          </a:p>
        </p:txBody>
      </p:sp>
      <p:sp>
        <p:nvSpPr>
          <p:cNvPr id="6" name="TextBox 5">
            <a:extLst>
              <a:ext uri="{FF2B5EF4-FFF2-40B4-BE49-F238E27FC236}">
                <a16:creationId xmlns:a16="http://schemas.microsoft.com/office/drawing/2014/main" id="{FCE1A96A-AE82-4F4F-918B-70DFDF2A9D77}"/>
              </a:ext>
            </a:extLst>
          </p:cNvPr>
          <p:cNvSpPr txBox="1"/>
          <p:nvPr/>
        </p:nvSpPr>
        <p:spPr>
          <a:xfrm>
            <a:off x="2067157" y="4404570"/>
            <a:ext cx="2587855" cy="369332"/>
          </a:xfrm>
          <a:prstGeom prst="rect">
            <a:avLst/>
          </a:prstGeom>
          <a:noFill/>
        </p:spPr>
        <p:txBody>
          <a:bodyPr wrap="square" rtlCol="0">
            <a:spAutoFit/>
          </a:bodyPr>
          <a:lstStyle/>
          <a:p>
            <a:r>
              <a:rPr lang="en-US" b="1" dirty="0">
                <a:solidFill>
                  <a:srgbClr val="FF0000"/>
                </a:solidFill>
              </a:rPr>
              <a:t>Capabilities</a:t>
            </a:r>
          </a:p>
        </p:txBody>
      </p:sp>
      <p:sp>
        <p:nvSpPr>
          <p:cNvPr id="7" name="TextBox 6">
            <a:extLst>
              <a:ext uri="{FF2B5EF4-FFF2-40B4-BE49-F238E27FC236}">
                <a16:creationId xmlns:a16="http://schemas.microsoft.com/office/drawing/2014/main" id="{455130A2-E859-4765-8E2D-37711776BC28}"/>
              </a:ext>
            </a:extLst>
          </p:cNvPr>
          <p:cNvSpPr txBox="1"/>
          <p:nvPr/>
        </p:nvSpPr>
        <p:spPr>
          <a:xfrm>
            <a:off x="-39027" y="3509856"/>
            <a:ext cx="2412274" cy="369332"/>
          </a:xfrm>
          <a:prstGeom prst="rect">
            <a:avLst/>
          </a:prstGeom>
          <a:noFill/>
        </p:spPr>
        <p:txBody>
          <a:bodyPr wrap="square" rtlCol="0">
            <a:spAutoFit/>
          </a:bodyPr>
          <a:lstStyle/>
          <a:p>
            <a:r>
              <a:rPr lang="en-US" dirty="0">
                <a:solidFill>
                  <a:schemeClr val="tx1">
                    <a:lumMod val="95000"/>
                  </a:schemeClr>
                </a:solidFill>
              </a:rPr>
              <a:t>Opportunities</a:t>
            </a:r>
          </a:p>
        </p:txBody>
      </p:sp>
      <p:sp>
        <p:nvSpPr>
          <p:cNvPr id="3" name="TextBox 2">
            <a:extLst>
              <a:ext uri="{FF2B5EF4-FFF2-40B4-BE49-F238E27FC236}">
                <a16:creationId xmlns:a16="http://schemas.microsoft.com/office/drawing/2014/main" id="{5D51E095-4DBE-4C61-AC2D-CC719541899B}"/>
              </a:ext>
            </a:extLst>
          </p:cNvPr>
          <p:cNvSpPr txBox="1"/>
          <p:nvPr/>
        </p:nvSpPr>
        <p:spPr>
          <a:xfrm>
            <a:off x="6979590" y="1072226"/>
            <a:ext cx="2577737" cy="646331"/>
          </a:xfrm>
          <a:prstGeom prst="rect">
            <a:avLst/>
          </a:prstGeom>
          <a:noFill/>
        </p:spPr>
        <p:txBody>
          <a:bodyPr wrap="square" rtlCol="0">
            <a:spAutoFit/>
          </a:bodyPr>
          <a:lstStyle/>
          <a:p>
            <a:r>
              <a:rPr lang="en-US" dirty="0"/>
              <a:t>Based on Financial North Star…..</a:t>
            </a:r>
          </a:p>
        </p:txBody>
      </p:sp>
      <p:sp>
        <p:nvSpPr>
          <p:cNvPr id="14" name="TextBox 13">
            <a:extLst>
              <a:ext uri="{FF2B5EF4-FFF2-40B4-BE49-F238E27FC236}">
                <a16:creationId xmlns:a16="http://schemas.microsoft.com/office/drawing/2014/main" id="{5FAF3AED-B937-46B9-B23A-5AA76E658615}"/>
              </a:ext>
            </a:extLst>
          </p:cNvPr>
          <p:cNvSpPr txBox="1"/>
          <p:nvPr/>
        </p:nvSpPr>
        <p:spPr>
          <a:xfrm>
            <a:off x="4987637" y="1654799"/>
            <a:ext cx="7124008" cy="5262979"/>
          </a:xfrm>
          <a:prstGeom prst="rect">
            <a:avLst/>
          </a:prstGeom>
          <a:noFill/>
        </p:spPr>
        <p:txBody>
          <a:bodyPr wrap="square" rtlCol="0">
            <a:spAutoFit/>
          </a:bodyPr>
          <a:lstStyle/>
          <a:p>
            <a:r>
              <a:rPr lang="en-US" sz="2400" b="1" dirty="0">
                <a:solidFill>
                  <a:srgbClr val="FF0000"/>
                </a:solidFill>
              </a:rPr>
              <a:t>Do you have sufficient capital capabilities to underwrite the desired / identified level of diversification?</a:t>
            </a:r>
          </a:p>
          <a:p>
            <a:pPr marL="285750" indent="-285750">
              <a:buFont typeface="Arial" panose="020B0604020202020204" pitchFamily="34" charset="0"/>
              <a:buChar char="•"/>
            </a:pPr>
            <a:r>
              <a:rPr lang="en-US" sz="2400" dirty="0"/>
              <a:t>Do you have a forecasting model in place that forecasts required capital indexed to your desired mid-term financial end-point?</a:t>
            </a:r>
          </a:p>
          <a:p>
            <a:pPr marL="285750" indent="-285750">
              <a:buFont typeface="Arial" panose="020B0604020202020204" pitchFamily="34" charset="0"/>
              <a:buChar char="•"/>
            </a:pPr>
            <a:r>
              <a:rPr lang="en-US" sz="2400" dirty="0"/>
              <a:t>Is there a perceived upper level of leverage imposed by your board that is less than what the business would otherwise support?</a:t>
            </a:r>
          </a:p>
          <a:p>
            <a:pPr marL="285750" indent="-285750">
              <a:buFont typeface="Arial" panose="020B0604020202020204" pitchFamily="34" charset="0"/>
              <a:buChar char="•"/>
            </a:pPr>
            <a:r>
              <a:rPr lang="en-US" sz="2400" dirty="0"/>
              <a:t>Are you positioned well to socialize financial needs with capital sources?</a:t>
            </a:r>
          </a:p>
          <a:p>
            <a:endParaRPr lang="en-US" sz="2400" dirty="0"/>
          </a:p>
          <a:p>
            <a:pPr marL="285750" indent="-285750">
              <a:buFont typeface="Arial" panose="020B0604020202020204" pitchFamily="34" charset="0"/>
              <a:buChar char="•"/>
            </a:pPr>
            <a:r>
              <a:rPr lang="en-US" sz="2400" dirty="0"/>
              <a:t>Is capital capacity an issue?</a:t>
            </a:r>
          </a:p>
          <a:p>
            <a:pPr marL="285750" indent="-285750">
              <a:buFont typeface="Arial" panose="020B0604020202020204" pitchFamily="34" charset="0"/>
              <a:buChar char="•"/>
            </a:pPr>
            <a:r>
              <a:rPr lang="en-US" sz="2400" dirty="0"/>
              <a:t>How are companies addressing capitalization?</a:t>
            </a:r>
          </a:p>
        </p:txBody>
      </p:sp>
      <p:pic>
        <p:nvPicPr>
          <p:cNvPr id="9" name="Picture 8">
            <a:extLst>
              <a:ext uri="{FF2B5EF4-FFF2-40B4-BE49-F238E27FC236}">
                <a16:creationId xmlns:a16="http://schemas.microsoft.com/office/drawing/2014/main" id="{F74DB5D4-EB2D-4A4B-B256-5B78F2EB1FB7}"/>
              </a:ext>
            </a:extLst>
          </p:cNvPr>
          <p:cNvPicPr>
            <a:picLocks noChangeAspect="1"/>
          </p:cNvPicPr>
          <p:nvPr/>
        </p:nvPicPr>
        <p:blipFill>
          <a:blip r:embed="rId4"/>
          <a:stretch>
            <a:fillRect/>
          </a:stretch>
        </p:blipFill>
        <p:spPr>
          <a:xfrm>
            <a:off x="2200142" y="4858749"/>
            <a:ext cx="1181100" cy="1181100"/>
          </a:xfrm>
          <a:prstGeom prst="rect">
            <a:avLst/>
          </a:prstGeom>
        </p:spPr>
      </p:pic>
    </p:spTree>
    <p:extLst>
      <p:ext uri="{BB962C8B-B14F-4D97-AF65-F5344CB8AC3E}">
        <p14:creationId xmlns:p14="http://schemas.microsoft.com/office/powerpoint/2010/main" val="829213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96441" y="-44238"/>
            <a:ext cx="9894133" cy="1031216"/>
          </a:xfrm>
        </p:spPr>
        <p:txBody>
          <a:bodyPr anchor="b">
            <a:normAutofit/>
          </a:bodyPr>
          <a:lstStyle/>
          <a:p>
            <a:r>
              <a:rPr lang="en-US" dirty="0">
                <a:solidFill>
                  <a:schemeClr val="bg1"/>
                </a:solidFill>
              </a:rPr>
              <a:t>Importance of Forecasting Models</a:t>
            </a:r>
          </a:p>
        </p:txBody>
      </p:sp>
      <p:pic>
        <p:nvPicPr>
          <p:cNvPr id="4" name="Picture 3">
            <a:extLst>
              <a:ext uri="{FF2B5EF4-FFF2-40B4-BE49-F238E27FC236}">
                <a16:creationId xmlns:a16="http://schemas.microsoft.com/office/drawing/2014/main" id="{DB03F737-A717-4125-97EA-41226A22FC1C}"/>
              </a:ext>
            </a:extLst>
          </p:cNvPr>
          <p:cNvPicPr>
            <a:picLocks noChangeAspect="1"/>
          </p:cNvPicPr>
          <p:nvPr/>
        </p:nvPicPr>
        <p:blipFill>
          <a:blip r:embed="rId2"/>
          <a:stretch>
            <a:fillRect/>
          </a:stretch>
        </p:blipFill>
        <p:spPr>
          <a:xfrm>
            <a:off x="1588736" y="2589086"/>
            <a:ext cx="4920496" cy="2755478"/>
          </a:xfrm>
          <a:prstGeom prst="rect">
            <a:avLst/>
          </a:prstGeom>
        </p:spPr>
      </p:pic>
      <p:sp>
        <p:nvSpPr>
          <p:cNvPr id="9" name="Freeform: Shape 8">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1" name="Freeform: Shape 10">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7538379" y="1369097"/>
            <a:ext cx="4454961" cy="5195455"/>
          </a:xfrm>
        </p:spPr>
        <p:txBody>
          <a:bodyPr anchor="ctr">
            <a:noAutofit/>
          </a:bodyPr>
          <a:lstStyle/>
          <a:p>
            <a:r>
              <a:rPr lang="en-US" sz="2400" dirty="0"/>
              <a:t>Create a model that can provide a vision of financial performance of the company through 2025</a:t>
            </a:r>
          </a:p>
          <a:p>
            <a:r>
              <a:rPr lang="en-US" sz="2400" dirty="0"/>
              <a:t>Critical to understanding progress.</a:t>
            </a:r>
          </a:p>
          <a:p>
            <a:pPr lvl="1"/>
            <a:r>
              <a:rPr lang="en-US" sz="2000" dirty="0"/>
              <a:t>Will I reach my destination on within my allotted time?</a:t>
            </a:r>
          </a:p>
          <a:p>
            <a:pPr lvl="1"/>
            <a:r>
              <a:rPr lang="en-US" sz="2000" dirty="0"/>
              <a:t>Are there obstacles I need to navigate around.?</a:t>
            </a:r>
          </a:p>
          <a:p>
            <a:r>
              <a:rPr lang="en-US" sz="2400" dirty="0"/>
              <a:t>Creates an analytical framework for assessing different options.</a:t>
            </a:r>
          </a:p>
        </p:txBody>
      </p:sp>
    </p:spTree>
    <p:extLst>
      <p:ext uri="{BB962C8B-B14F-4D97-AF65-F5344CB8AC3E}">
        <p14:creationId xmlns:p14="http://schemas.microsoft.com/office/powerpoint/2010/main" val="2517175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FA08D-BA39-4D63-8E6D-94080A67224A}"/>
              </a:ext>
            </a:extLst>
          </p:cNvPr>
          <p:cNvSpPr>
            <a:spLocks noGrp="1"/>
          </p:cNvSpPr>
          <p:nvPr>
            <p:ph type="title"/>
          </p:nvPr>
        </p:nvSpPr>
        <p:spPr>
          <a:xfrm>
            <a:off x="1424671" y="-34187"/>
            <a:ext cx="10515600" cy="1325563"/>
          </a:xfrm>
        </p:spPr>
        <p:txBody>
          <a:bodyPr/>
          <a:lstStyle/>
          <a:p>
            <a:r>
              <a:rPr lang="en-US" dirty="0">
                <a:solidFill>
                  <a:schemeClr val="bg1"/>
                </a:solidFill>
              </a:rPr>
              <a:t>Assessing / Assembling Your Weaponry</a:t>
            </a:r>
          </a:p>
        </p:txBody>
      </p:sp>
      <p:pic>
        <p:nvPicPr>
          <p:cNvPr id="4" name="Picture 3">
            <a:extLst>
              <a:ext uri="{FF2B5EF4-FFF2-40B4-BE49-F238E27FC236}">
                <a16:creationId xmlns:a16="http://schemas.microsoft.com/office/drawing/2014/main" id="{1A4F664F-5898-434D-8BE9-9EC3B8FE3766}"/>
              </a:ext>
            </a:extLst>
          </p:cNvPr>
          <p:cNvPicPr>
            <a:picLocks noChangeAspect="1"/>
          </p:cNvPicPr>
          <p:nvPr/>
        </p:nvPicPr>
        <p:blipFill>
          <a:blip r:embed="rId3"/>
          <a:stretch>
            <a:fillRect/>
          </a:stretch>
        </p:blipFill>
        <p:spPr>
          <a:xfrm>
            <a:off x="1721790" y="2156195"/>
            <a:ext cx="2137804" cy="2130094"/>
          </a:xfrm>
          <a:prstGeom prst="rect">
            <a:avLst/>
          </a:prstGeom>
        </p:spPr>
      </p:pic>
      <p:sp>
        <p:nvSpPr>
          <p:cNvPr id="5" name="TextBox 4">
            <a:extLst>
              <a:ext uri="{FF2B5EF4-FFF2-40B4-BE49-F238E27FC236}">
                <a16:creationId xmlns:a16="http://schemas.microsoft.com/office/drawing/2014/main" id="{246A1C1B-F09F-4945-9F3F-93B055888BE7}"/>
              </a:ext>
            </a:extLst>
          </p:cNvPr>
          <p:cNvSpPr txBox="1"/>
          <p:nvPr/>
        </p:nvSpPr>
        <p:spPr>
          <a:xfrm>
            <a:off x="4019854" y="3461891"/>
            <a:ext cx="1092926" cy="400110"/>
          </a:xfrm>
          <a:prstGeom prst="rect">
            <a:avLst/>
          </a:prstGeom>
          <a:noFill/>
        </p:spPr>
        <p:txBody>
          <a:bodyPr wrap="square" rtlCol="0">
            <a:spAutoFit/>
          </a:bodyPr>
          <a:lstStyle/>
          <a:p>
            <a:r>
              <a:rPr lang="en-US" sz="2000" dirty="0"/>
              <a:t>Time</a:t>
            </a:r>
          </a:p>
        </p:txBody>
      </p:sp>
      <p:sp>
        <p:nvSpPr>
          <p:cNvPr id="6" name="TextBox 5">
            <a:extLst>
              <a:ext uri="{FF2B5EF4-FFF2-40B4-BE49-F238E27FC236}">
                <a16:creationId xmlns:a16="http://schemas.microsoft.com/office/drawing/2014/main" id="{FCE1A96A-AE82-4F4F-918B-70DFDF2A9D77}"/>
              </a:ext>
            </a:extLst>
          </p:cNvPr>
          <p:cNvSpPr txBox="1"/>
          <p:nvPr/>
        </p:nvSpPr>
        <p:spPr>
          <a:xfrm>
            <a:off x="2067157" y="4404570"/>
            <a:ext cx="2587855" cy="369332"/>
          </a:xfrm>
          <a:prstGeom prst="rect">
            <a:avLst/>
          </a:prstGeom>
          <a:noFill/>
        </p:spPr>
        <p:txBody>
          <a:bodyPr wrap="square" rtlCol="0">
            <a:spAutoFit/>
          </a:bodyPr>
          <a:lstStyle/>
          <a:p>
            <a:r>
              <a:rPr lang="en-US" b="1" dirty="0">
                <a:solidFill>
                  <a:srgbClr val="FF0000"/>
                </a:solidFill>
              </a:rPr>
              <a:t>Capabilities</a:t>
            </a:r>
          </a:p>
        </p:txBody>
      </p:sp>
      <p:sp>
        <p:nvSpPr>
          <p:cNvPr id="7" name="TextBox 6">
            <a:extLst>
              <a:ext uri="{FF2B5EF4-FFF2-40B4-BE49-F238E27FC236}">
                <a16:creationId xmlns:a16="http://schemas.microsoft.com/office/drawing/2014/main" id="{455130A2-E859-4765-8E2D-37711776BC28}"/>
              </a:ext>
            </a:extLst>
          </p:cNvPr>
          <p:cNvSpPr txBox="1"/>
          <p:nvPr/>
        </p:nvSpPr>
        <p:spPr>
          <a:xfrm>
            <a:off x="-39027" y="3509856"/>
            <a:ext cx="2412274" cy="369332"/>
          </a:xfrm>
          <a:prstGeom prst="rect">
            <a:avLst/>
          </a:prstGeom>
          <a:noFill/>
        </p:spPr>
        <p:txBody>
          <a:bodyPr wrap="square" rtlCol="0">
            <a:spAutoFit/>
          </a:bodyPr>
          <a:lstStyle/>
          <a:p>
            <a:r>
              <a:rPr lang="en-US" dirty="0">
                <a:solidFill>
                  <a:schemeClr val="tx1">
                    <a:lumMod val="95000"/>
                  </a:schemeClr>
                </a:solidFill>
              </a:rPr>
              <a:t>Opportunities</a:t>
            </a:r>
          </a:p>
        </p:txBody>
      </p:sp>
      <p:sp>
        <p:nvSpPr>
          <p:cNvPr id="3" name="TextBox 2">
            <a:extLst>
              <a:ext uri="{FF2B5EF4-FFF2-40B4-BE49-F238E27FC236}">
                <a16:creationId xmlns:a16="http://schemas.microsoft.com/office/drawing/2014/main" id="{5D51E095-4DBE-4C61-AC2D-CC719541899B}"/>
              </a:ext>
            </a:extLst>
          </p:cNvPr>
          <p:cNvSpPr txBox="1"/>
          <p:nvPr/>
        </p:nvSpPr>
        <p:spPr>
          <a:xfrm>
            <a:off x="4566317" y="1187614"/>
            <a:ext cx="2577737" cy="646331"/>
          </a:xfrm>
          <a:prstGeom prst="rect">
            <a:avLst/>
          </a:prstGeom>
          <a:noFill/>
        </p:spPr>
        <p:txBody>
          <a:bodyPr wrap="square" rtlCol="0">
            <a:spAutoFit/>
          </a:bodyPr>
          <a:lstStyle/>
          <a:p>
            <a:r>
              <a:rPr lang="en-US" dirty="0"/>
              <a:t>Based on Financial North Star…..</a:t>
            </a:r>
          </a:p>
        </p:txBody>
      </p:sp>
      <p:sp>
        <p:nvSpPr>
          <p:cNvPr id="14" name="TextBox 13">
            <a:extLst>
              <a:ext uri="{FF2B5EF4-FFF2-40B4-BE49-F238E27FC236}">
                <a16:creationId xmlns:a16="http://schemas.microsoft.com/office/drawing/2014/main" id="{5FAF3AED-B937-46B9-B23A-5AA76E658615}"/>
              </a:ext>
            </a:extLst>
          </p:cNvPr>
          <p:cNvSpPr txBox="1"/>
          <p:nvPr/>
        </p:nvSpPr>
        <p:spPr>
          <a:xfrm>
            <a:off x="5405708" y="1957751"/>
            <a:ext cx="6810103" cy="369332"/>
          </a:xfrm>
          <a:prstGeom prst="rect">
            <a:avLst/>
          </a:prstGeom>
          <a:noFill/>
        </p:spPr>
        <p:txBody>
          <a:bodyPr wrap="square" rtlCol="0">
            <a:spAutoFit/>
          </a:bodyPr>
          <a:lstStyle/>
          <a:p>
            <a:endParaRPr lang="en-US" dirty="0"/>
          </a:p>
        </p:txBody>
      </p:sp>
      <p:pic>
        <p:nvPicPr>
          <p:cNvPr id="8" name="Picture 7">
            <a:extLst>
              <a:ext uri="{FF2B5EF4-FFF2-40B4-BE49-F238E27FC236}">
                <a16:creationId xmlns:a16="http://schemas.microsoft.com/office/drawing/2014/main" id="{D8F7507A-9DC1-439A-A7B6-071FC5A386D2}"/>
              </a:ext>
            </a:extLst>
          </p:cNvPr>
          <p:cNvPicPr>
            <a:picLocks noChangeAspect="1"/>
          </p:cNvPicPr>
          <p:nvPr/>
        </p:nvPicPr>
        <p:blipFill>
          <a:blip r:embed="rId4"/>
          <a:stretch>
            <a:fillRect/>
          </a:stretch>
        </p:blipFill>
        <p:spPr>
          <a:xfrm>
            <a:off x="0" y="4892183"/>
            <a:ext cx="2295525" cy="1990725"/>
          </a:xfrm>
          <a:prstGeom prst="rect">
            <a:avLst/>
          </a:prstGeom>
        </p:spPr>
      </p:pic>
      <p:pic>
        <p:nvPicPr>
          <p:cNvPr id="12" name="Picture 11">
            <a:extLst>
              <a:ext uri="{FF2B5EF4-FFF2-40B4-BE49-F238E27FC236}">
                <a16:creationId xmlns:a16="http://schemas.microsoft.com/office/drawing/2014/main" id="{1FB071FE-4FAF-45DA-BAF5-2560E4A9269A}"/>
              </a:ext>
            </a:extLst>
          </p:cNvPr>
          <p:cNvPicPr>
            <a:picLocks noChangeAspect="1"/>
          </p:cNvPicPr>
          <p:nvPr/>
        </p:nvPicPr>
        <p:blipFill>
          <a:blip r:embed="rId5"/>
          <a:stretch>
            <a:fillRect/>
          </a:stretch>
        </p:blipFill>
        <p:spPr>
          <a:xfrm>
            <a:off x="3668284" y="4892183"/>
            <a:ext cx="2853927" cy="1965817"/>
          </a:xfrm>
          <a:prstGeom prst="rect">
            <a:avLst/>
          </a:prstGeom>
        </p:spPr>
      </p:pic>
      <p:pic>
        <p:nvPicPr>
          <p:cNvPr id="15" name="Picture 14">
            <a:extLst>
              <a:ext uri="{FF2B5EF4-FFF2-40B4-BE49-F238E27FC236}">
                <a16:creationId xmlns:a16="http://schemas.microsoft.com/office/drawing/2014/main" id="{8084B55D-42CC-404D-B2BC-92686ADEEE87}"/>
              </a:ext>
            </a:extLst>
          </p:cNvPr>
          <p:cNvPicPr>
            <a:picLocks noChangeAspect="1"/>
          </p:cNvPicPr>
          <p:nvPr/>
        </p:nvPicPr>
        <p:blipFill>
          <a:blip r:embed="rId6"/>
          <a:stretch>
            <a:fillRect/>
          </a:stretch>
        </p:blipFill>
        <p:spPr>
          <a:xfrm>
            <a:off x="2295525" y="4892183"/>
            <a:ext cx="1372760" cy="1247011"/>
          </a:xfrm>
          <a:prstGeom prst="rect">
            <a:avLst/>
          </a:prstGeom>
        </p:spPr>
      </p:pic>
      <p:pic>
        <p:nvPicPr>
          <p:cNvPr id="16" name="Picture 15">
            <a:extLst>
              <a:ext uri="{FF2B5EF4-FFF2-40B4-BE49-F238E27FC236}">
                <a16:creationId xmlns:a16="http://schemas.microsoft.com/office/drawing/2014/main" id="{131466FA-A95C-4471-AFDE-7D72940FD50D}"/>
              </a:ext>
            </a:extLst>
          </p:cNvPr>
          <p:cNvPicPr>
            <a:picLocks noChangeAspect="1"/>
          </p:cNvPicPr>
          <p:nvPr/>
        </p:nvPicPr>
        <p:blipFill>
          <a:blip r:embed="rId7"/>
          <a:stretch>
            <a:fillRect/>
          </a:stretch>
        </p:blipFill>
        <p:spPr>
          <a:xfrm>
            <a:off x="2295525" y="6122054"/>
            <a:ext cx="1372760" cy="753087"/>
          </a:xfrm>
          <a:prstGeom prst="rect">
            <a:avLst/>
          </a:prstGeom>
        </p:spPr>
      </p:pic>
      <p:sp>
        <p:nvSpPr>
          <p:cNvPr id="17" name="TextBox 16">
            <a:extLst>
              <a:ext uri="{FF2B5EF4-FFF2-40B4-BE49-F238E27FC236}">
                <a16:creationId xmlns:a16="http://schemas.microsoft.com/office/drawing/2014/main" id="{D35DD963-DAB4-4D4A-AB32-BFA9E68B695C}"/>
              </a:ext>
            </a:extLst>
          </p:cNvPr>
          <p:cNvSpPr txBox="1"/>
          <p:nvPr/>
        </p:nvSpPr>
        <p:spPr>
          <a:xfrm>
            <a:off x="6848841" y="1558373"/>
            <a:ext cx="5533340" cy="5324535"/>
          </a:xfrm>
          <a:prstGeom prst="rect">
            <a:avLst/>
          </a:prstGeom>
          <a:noFill/>
        </p:spPr>
        <p:txBody>
          <a:bodyPr wrap="square" rtlCol="0">
            <a:spAutoFit/>
          </a:bodyPr>
          <a:lstStyle/>
          <a:p>
            <a:r>
              <a:rPr lang="en-US" sz="2000" b="1" dirty="0"/>
              <a:t>Does your desired operational position require you to procure and operate platforms, or secure access to products to package and deliver to customers?</a:t>
            </a:r>
          </a:p>
          <a:p>
            <a:endParaRPr lang="en-US" sz="2000" b="1" dirty="0">
              <a:solidFill>
                <a:srgbClr val="FFFF00"/>
              </a:solidFill>
            </a:endParaRPr>
          </a:p>
          <a:p>
            <a:r>
              <a:rPr lang="en-US" sz="2000" b="1" dirty="0"/>
              <a:t>Does limited scale impact your ability to secure </a:t>
            </a:r>
            <a:r>
              <a:rPr lang="en-US" sz="2000" b="1" u="sng" dirty="0"/>
              <a:t>and integrate </a:t>
            </a:r>
            <a:r>
              <a:rPr lang="en-US" sz="2000" b="1" dirty="0"/>
              <a:t>diverse products into an integrated whole?</a:t>
            </a:r>
          </a:p>
          <a:p>
            <a:endParaRPr lang="en-US" sz="2000" b="1" dirty="0">
              <a:solidFill>
                <a:srgbClr val="FFFF00"/>
              </a:solidFill>
            </a:endParaRPr>
          </a:p>
          <a:p>
            <a:r>
              <a:rPr lang="en-US" sz="2000" b="1" dirty="0"/>
              <a:t>What kind of dashboards/operating data are you pulling today from what sources to help operate your system</a:t>
            </a:r>
          </a:p>
          <a:p>
            <a:pPr marL="285750" indent="-285750">
              <a:buFont typeface="Arial" panose="020B0604020202020204" pitchFamily="34" charset="0"/>
              <a:buChar char="•"/>
            </a:pPr>
            <a:r>
              <a:rPr lang="en-US" sz="2000" b="1" dirty="0"/>
              <a:t>What insight do they provide?</a:t>
            </a:r>
          </a:p>
          <a:p>
            <a:pPr marL="285750" indent="-285750">
              <a:buFont typeface="Arial" panose="020B0604020202020204" pitchFamily="34" charset="0"/>
              <a:buChar char="•"/>
            </a:pPr>
            <a:r>
              <a:rPr lang="en-US" sz="2000" b="1" dirty="0"/>
              <a:t>How have they helped optimize your financial and operational performance?</a:t>
            </a:r>
          </a:p>
          <a:p>
            <a:pPr marL="285750" indent="-285750">
              <a:buFont typeface="Arial" panose="020B0604020202020204" pitchFamily="34" charset="0"/>
              <a:buChar char="•"/>
            </a:pPr>
            <a:r>
              <a:rPr lang="en-US" sz="2000" b="1" dirty="0"/>
              <a:t>What is the protocol for sharing and reviewing the information?</a:t>
            </a:r>
            <a:endParaRPr lang="en-US" sz="2000" dirty="0"/>
          </a:p>
        </p:txBody>
      </p:sp>
      <p:graphicFrame>
        <p:nvGraphicFramePr>
          <p:cNvPr id="18" name="Diagram 17">
            <a:extLst>
              <a:ext uri="{FF2B5EF4-FFF2-40B4-BE49-F238E27FC236}">
                <a16:creationId xmlns:a16="http://schemas.microsoft.com/office/drawing/2014/main" id="{F64C90A9-6E36-4FF0-801D-EBD6D6832033}"/>
              </a:ext>
            </a:extLst>
          </p:cNvPr>
          <p:cNvGraphicFramePr/>
          <p:nvPr>
            <p:extLst/>
          </p:nvPr>
        </p:nvGraphicFramePr>
        <p:xfrm>
          <a:off x="2343978" y="6129241"/>
          <a:ext cx="1164046" cy="60253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83533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FA08D-BA39-4D63-8E6D-94080A67224A}"/>
              </a:ext>
            </a:extLst>
          </p:cNvPr>
          <p:cNvSpPr>
            <a:spLocks noGrp="1"/>
          </p:cNvSpPr>
          <p:nvPr>
            <p:ph type="title"/>
          </p:nvPr>
        </p:nvSpPr>
        <p:spPr>
          <a:xfrm>
            <a:off x="1721790" y="-105165"/>
            <a:ext cx="9404723" cy="1400530"/>
          </a:xfrm>
        </p:spPr>
        <p:txBody>
          <a:bodyPr/>
          <a:lstStyle/>
          <a:p>
            <a:r>
              <a:rPr lang="en-US" dirty="0">
                <a:solidFill>
                  <a:schemeClr val="bg1"/>
                </a:solidFill>
              </a:rPr>
              <a:t>Assessing / Assembling Your Weaponry</a:t>
            </a:r>
          </a:p>
        </p:txBody>
      </p:sp>
      <p:pic>
        <p:nvPicPr>
          <p:cNvPr id="4" name="Picture 3">
            <a:extLst>
              <a:ext uri="{FF2B5EF4-FFF2-40B4-BE49-F238E27FC236}">
                <a16:creationId xmlns:a16="http://schemas.microsoft.com/office/drawing/2014/main" id="{1A4F664F-5898-434D-8BE9-9EC3B8FE3766}"/>
              </a:ext>
            </a:extLst>
          </p:cNvPr>
          <p:cNvPicPr>
            <a:picLocks noChangeAspect="1"/>
          </p:cNvPicPr>
          <p:nvPr/>
        </p:nvPicPr>
        <p:blipFill>
          <a:blip r:embed="rId3"/>
          <a:stretch>
            <a:fillRect/>
          </a:stretch>
        </p:blipFill>
        <p:spPr>
          <a:xfrm>
            <a:off x="1721790" y="2156195"/>
            <a:ext cx="2137804" cy="2130094"/>
          </a:xfrm>
          <a:prstGeom prst="rect">
            <a:avLst/>
          </a:prstGeom>
        </p:spPr>
      </p:pic>
      <p:sp>
        <p:nvSpPr>
          <p:cNvPr id="5" name="TextBox 4">
            <a:extLst>
              <a:ext uri="{FF2B5EF4-FFF2-40B4-BE49-F238E27FC236}">
                <a16:creationId xmlns:a16="http://schemas.microsoft.com/office/drawing/2014/main" id="{246A1C1B-F09F-4945-9F3F-93B055888BE7}"/>
              </a:ext>
            </a:extLst>
          </p:cNvPr>
          <p:cNvSpPr txBox="1"/>
          <p:nvPr/>
        </p:nvSpPr>
        <p:spPr>
          <a:xfrm>
            <a:off x="4029751" y="3479078"/>
            <a:ext cx="1092926" cy="400110"/>
          </a:xfrm>
          <a:prstGeom prst="rect">
            <a:avLst/>
          </a:prstGeom>
          <a:noFill/>
        </p:spPr>
        <p:txBody>
          <a:bodyPr wrap="square" rtlCol="0">
            <a:spAutoFit/>
          </a:bodyPr>
          <a:lstStyle/>
          <a:p>
            <a:r>
              <a:rPr lang="en-US" sz="2000" b="1" dirty="0">
                <a:solidFill>
                  <a:srgbClr val="FF0000"/>
                </a:solidFill>
              </a:rPr>
              <a:t>Time</a:t>
            </a:r>
          </a:p>
        </p:txBody>
      </p:sp>
      <p:sp>
        <p:nvSpPr>
          <p:cNvPr id="6" name="TextBox 5">
            <a:extLst>
              <a:ext uri="{FF2B5EF4-FFF2-40B4-BE49-F238E27FC236}">
                <a16:creationId xmlns:a16="http://schemas.microsoft.com/office/drawing/2014/main" id="{FCE1A96A-AE82-4F4F-918B-70DFDF2A9D77}"/>
              </a:ext>
            </a:extLst>
          </p:cNvPr>
          <p:cNvSpPr txBox="1"/>
          <p:nvPr/>
        </p:nvSpPr>
        <p:spPr>
          <a:xfrm>
            <a:off x="2067157" y="4404570"/>
            <a:ext cx="2587855" cy="369332"/>
          </a:xfrm>
          <a:prstGeom prst="rect">
            <a:avLst/>
          </a:prstGeom>
          <a:noFill/>
        </p:spPr>
        <p:txBody>
          <a:bodyPr wrap="square" rtlCol="0">
            <a:spAutoFit/>
          </a:bodyPr>
          <a:lstStyle/>
          <a:p>
            <a:r>
              <a:rPr lang="en-US" dirty="0"/>
              <a:t>Capabilities</a:t>
            </a:r>
          </a:p>
        </p:txBody>
      </p:sp>
      <p:sp>
        <p:nvSpPr>
          <p:cNvPr id="7" name="TextBox 6">
            <a:extLst>
              <a:ext uri="{FF2B5EF4-FFF2-40B4-BE49-F238E27FC236}">
                <a16:creationId xmlns:a16="http://schemas.microsoft.com/office/drawing/2014/main" id="{455130A2-E859-4765-8E2D-37711776BC28}"/>
              </a:ext>
            </a:extLst>
          </p:cNvPr>
          <p:cNvSpPr txBox="1"/>
          <p:nvPr/>
        </p:nvSpPr>
        <p:spPr>
          <a:xfrm>
            <a:off x="-39027" y="3509856"/>
            <a:ext cx="2412274" cy="369332"/>
          </a:xfrm>
          <a:prstGeom prst="rect">
            <a:avLst/>
          </a:prstGeom>
          <a:noFill/>
        </p:spPr>
        <p:txBody>
          <a:bodyPr wrap="square" rtlCol="0">
            <a:spAutoFit/>
          </a:bodyPr>
          <a:lstStyle/>
          <a:p>
            <a:r>
              <a:rPr lang="en-US" dirty="0">
                <a:solidFill>
                  <a:schemeClr val="tx1">
                    <a:lumMod val="95000"/>
                  </a:schemeClr>
                </a:solidFill>
              </a:rPr>
              <a:t>Opportunities</a:t>
            </a:r>
          </a:p>
        </p:txBody>
      </p:sp>
      <p:sp>
        <p:nvSpPr>
          <p:cNvPr id="3" name="TextBox 2">
            <a:extLst>
              <a:ext uri="{FF2B5EF4-FFF2-40B4-BE49-F238E27FC236}">
                <a16:creationId xmlns:a16="http://schemas.microsoft.com/office/drawing/2014/main" id="{5D51E095-4DBE-4C61-AC2D-CC719541899B}"/>
              </a:ext>
            </a:extLst>
          </p:cNvPr>
          <p:cNvSpPr txBox="1"/>
          <p:nvPr/>
        </p:nvSpPr>
        <p:spPr>
          <a:xfrm>
            <a:off x="3833808" y="1074453"/>
            <a:ext cx="2577737" cy="646331"/>
          </a:xfrm>
          <a:prstGeom prst="rect">
            <a:avLst/>
          </a:prstGeom>
          <a:noFill/>
        </p:spPr>
        <p:txBody>
          <a:bodyPr wrap="square" rtlCol="0">
            <a:spAutoFit/>
          </a:bodyPr>
          <a:lstStyle/>
          <a:p>
            <a:r>
              <a:rPr lang="en-US" dirty="0"/>
              <a:t>Based on Financial North Star…..</a:t>
            </a:r>
          </a:p>
        </p:txBody>
      </p:sp>
      <p:sp>
        <p:nvSpPr>
          <p:cNvPr id="14" name="TextBox 13">
            <a:extLst>
              <a:ext uri="{FF2B5EF4-FFF2-40B4-BE49-F238E27FC236}">
                <a16:creationId xmlns:a16="http://schemas.microsoft.com/office/drawing/2014/main" id="{5FAF3AED-B937-46B9-B23A-5AA76E658615}"/>
              </a:ext>
            </a:extLst>
          </p:cNvPr>
          <p:cNvSpPr txBox="1"/>
          <p:nvPr/>
        </p:nvSpPr>
        <p:spPr>
          <a:xfrm>
            <a:off x="5405708" y="1957751"/>
            <a:ext cx="6810103" cy="369332"/>
          </a:xfrm>
          <a:prstGeom prst="rect">
            <a:avLst/>
          </a:prstGeom>
          <a:noFill/>
        </p:spPr>
        <p:txBody>
          <a:bodyPr wrap="square" rtlCol="0">
            <a:spAutoFit/>
          </a:bodyPr>
          <a:lstStyle/>
          <a:p>
            <a:endParaRPr lang="en-US" dirty="0"/>
          </a:p>
        </p:txBody>
      </p:sp>
      <p:sp>
        <p:nvSpPr>
          <p:cNvPr id="17" name="TextBox 16">
            <a:extLst>
              <a:ext uri="{FF2B5EF4-FFF2-40B4-BE49-F238E27FC236}">
                <a16:creationId xmlns:a16="http://schemas.microsoft.com/office/drawing/2014/main" id="{D35DD963-DAB4-4D4A-AB32-BFA9E68B695C}"/>
              </a:ext>
            </a:extLst>
          </p:cNvPr>
          <p:cNvSpPr txBox="1"/>
          <p:nvPr/>
        </p:nvSpPr>
        <p:spPr>
          <a:xfrm>
            <a:off x="5795817" y="1496081"/>
            <a:ext cx="6411281" cy="5262979"/>
          </a:xfrm>
          <a:prstGeom prst="rect">
            <a:avLst/>
          </a:prstGeom>
          <a:noFill/>
        </p:spPr>
        <p:txBody>
          <a:bodyPr wrap="square" rtlCol="0">
            <a:spAutoFit/>
          </a:bodyPr>
          <a:lstStyle/>
          <a:p>
            <a:r>
              <a:rPr lang="en-US" sz="2400" dirty="0"/>
              <a:t>Have you boiled your strategic plan, and associated elements into a chronologically based timetable – and set of Capital / Operating budgets and associated capitalization plan – a true 2025 Plan?</a:t>
            </a:r>
          </a:p>
          <a:p>
            <a:endParaRPr lang="en-US" sz="2400" dirty="0">
              <a:solidFill>
                <a:srgbClr val="FFFF00"/>
              </a:solidFill>
            </a:endParaRPr>
          </a:p>
          <a:p>
            <a:r>
              <a:rPr lang="en-US" sz="2400" dirty="0"/>
              <a:t>Does this sequenced plan fully integrate desired end-states for:</a:t>
            </a:r>
          </a:p>
          <a:p>
            <a:pPr marL="285750" indent="-285750">
              <a:buFont typeface="Arial" panose="020B0604020202020204" pitchFamily="34" charset="0"/>
              <a:buChar char="•"/>
            </a:pPr>
            <a:r>
              <a:rPr lang="en-US" sz="2400" dirty="0"/>
              <a:t>Level of Desired Income Diversification by Year</a:t>
            </a:r>
            <a:endParaRPr lang="en-US" sz="2400" dirty="0">
              <a:solidFill>
                <a:srgbClr val="FFFF00"/>
              </a:solidFill>
            </a:endParaRPr>
          </a:p>
          <a:p>
            <a:pPr marL="285750" indent="-285750">
              <a:buFont typeface="Arial" panose="020B0604020202020204" pitchFamily="34" charset="0"/>
              <a:buChar char="•"/>
            </a:pPr>
            <a:r>
              <a:rPr lang="en-US" sz="2400" dirty="0"/>
              <a:t>Product Position and Market Expansion Targets</a:t>
            </a:r>
          </a:p>
          <a:p>
            <a:pPr marL="285750" indent="-285750">
              <a:buFont typeface="Arial" panose="020B0604020202020204" pitchFamily="34" charset="0"/>
              <a:buChar char="•"/>
            </a:pPr>
            <a:r>
              <a:rPr lang="en-US" sz="2400" dirty="0"/>
              <a:t>Technology Platform Milestones</a:t>
            </a:r>
          </a:p>
          <a:p>
            <a:pPr marL="285750" indent="-285750">
              <a:buFont typeface="Arial" panose="020B0604020202020204" pitchFamily="34" charset="0"/>
              <a:buChar char="•"/>
            </a:pPr>
            <a:r>
              <a:rPr lang="en-US" sz="2400" dirty="0"/>
              <a:t>Staffing</a:t>
            </a:r>
          </a:p>
          <a:p>
            <a:pPr marL="285750" indent="-285750">
              <a:buFont typeface="Arial" panose="020B0604020202020204" pitchFamily="34" charset="0"/>
              <a:buChar char="•"/>
            </a:pPr>
            <a:r>
              <a:rPr lang="en-US" sz="2400" dirty="0"/>
              <a:t>Bylaws</a:t>
            </a:r>
          </a:p>
          <a:p>
            <a:pPr marL="285750" indent="-285750">
              <a:buFont typeface="Arial" panose="020B0604020202020204" pitchFamily="34" charset="0"/>
              <a:buChar char="•"/>
            </a:pPr>
            <a:r>
              <a:rPr lang="en-US" sz="2400" dirty="0"/>
              <a:t>Capital Structure</a:t>
            </a:r>
          </a:p>
        </p:txBody>
      </p:sp>
      <p:pic>
        <p:nvPicPr>
          <p:cNvPr id="9" name="Picture 8">
            <a:extLst>
              <a:ext uri="{FF2B5EF4-FFF2-40B4-BE49-F238E27FC236}">
                <a16:creationId xmlns:a16="http://schemas.microsoft.com/office/drawing/2014/main" id="{0FEF91C5-9B2D-442A-8A1F-72151687C0BA}"/>
              </a:ext>
            </a:extLst>
          </p:cNvPr>
          <p:cNvPicPr>
            <a:picLocks noChangeAspect="1"/>
          </p:cNvPicPr>
          <p:nvPr/>
        </p:nvPicPr>
        <p:blipFill>
          <a:blip r:embed="rId4"/>
          <a:stretch>
            <a:fillRect/>
          </a:stretch>
        </p:blipFill>
        <p:spPr>
          <a:xfrm>
            <a:off x="3346080" y="5436288"/>
            <a:ext cx="2279580" cy="1275143"/>
          </a:xfrm>
          <a:prstGeom prst="rect">
            <a:avLst/>
          </a:prstGeom>
        </p:spPr>
      </p:pic>
    </p:spTree>
    <p:extLst>
      <p:ext uri="{BB962C8B-B14F-4D97-AF65-F5344CB8AC3E}">
        <p14:creationId xmlns:p14="http://schemas.microsoft.com/office/powerpoint/2010/main" val="1747825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FA08D-BA39-4D63-8E6D-94080A67224A}"/>
              </a:ext>
            </a:extLst>
          </p:cNvPr>
          <p:cNvSpPr>
            <a:spLocks noGrp="1"/>
          </p:cNvSpPr>
          <p:nvPr>
            <p:ph type="title"/>
          </p:nvPr>
        </p:nvSpPr>
        <p:spPr>
          <a:xfrm>
            <a:off x="1711556" y="-110851"/>
            <a:ext cx="9404723" cy="1400530"/>
          </a:xfrm>
        </p:spPr>
        <p:txBody>
          <a:bodyPr/>
          <a:lstStyle/>
          <a:p>
            <a:r>
              <a:rPr lang="en-US" dirty="0">
                <a:solidFill>
                  <a:schemeClr val="bg1"/>
                </a:solidFill>
              </a:rPr>
              <a:t>Assessing / Assembling Your Weaponry</a:t>
            </a:r>
          </a:p>
        </p:txBody>
      </p:sp>
      <p:pic>
        <p:nvPicPr>
          <p:cNvPr id="4" name="Picture 3">
            <a:extLst>
              <a:ext uri="{FF2B5EF4-FFF2-40B4-BE49-F238E27FC236}">
                <a16:creationId xmlns:a16="http://schemas.microsoft.com/office/drawing/2014/main" id="{1A4F664F-5898-434D-8BE9-9EC3B8FE3766}"/>
              </a:ext>
            </a:extLst>
          </p:cNvPr>
          <p:cNvPicPr>
            <a:picLocks noChangeAspect="1"/>
          </p:cNvPicPr>
          <p:nvPr/>
        </p:nvPicPr>
        <p:blipFill>
          <a:blip r:embed="rId3"/>
          <a:stretch>
            <a:fillRect/>
          </a:stretch>
        </p:blipFill>
        <p:spPr>
          <a:xfrm>
            <a:off x="1721790" y="2156195"/>
            <a:ext cx="2137804" cy="2130094"/>
          </a:xfrm>
          <a:prstGeom prst="rect">
            <a:avLst/>
          </a:prstGeom>
        </p:spPr>
      </p:pic>
      <p:sp>
        <p:nvSpPr>
          <p:cNvPr id="5" name="TextBox 4">
            <a:extLst>
              <a:ext uri="{FF2B5EF4-FFF2-40B4-BE49-F238E27FC236}">
                <a16:creationId xmlns:a16="http://schemas.microsoft.com/office/drawing/2014/main" id="{246A1C1B-F09F-4945-9F3F-93B055888BE7}"/>
              </a:ext>
            </a:extLst>
          </p:cNvPr>
          <p:cNvSpPr txBox="1"/>
          <p:nvPr/>
        </p:nvSpPr>
        <p:spPr>
          <a:xfrm>
            <a:off x="4029751" y="3479078"/>
            <a:ext cx="1092926" cy="400110"/>
          </a:xfrm>
          <a:prstGeom prst="rect">
            <a:avLst/>
          </a:prstGeom>
          <a:noFill/>
        </p:spPr>
        <p:txBody>
          <a:bodyPr wrap="square" rtlCol="0">
            <a:spAutoFit/>
          </a:bodyPr>
          <a:lstStyle/>
          <a:p>
            <a:r>
              <a:rPr lang="en-US" sz="2000" b="1" dirty="0">
                <a:solidFill>
                  <a:srgbClr val="FF0000"/>
                </a:solidFill>
              </a:rPr>
              <a:t>Time</a:t>
            </a:r>
          </a:p>
        </p:txBody>
      </p:sp>
      <p:sp>
        <p:nvSpPr>
          <p:cNvPr id="6" name="TextBox 5">
            <a:extLst>
              <a:ext uri="{FF2B5EF4-FFF2-40B4-BE49-F238E27FC236}">
                <a16:creationId xmlns:a16="http://schemas.microsoft.com/office/drawing/2014/main" id="{FCE1A96A-AE82-4F4F-918B-70DFDF2A9D77}"/>
              </a:ext>
            </a:extLst>
          </p:cNvPr>
          <p:cNvSpPr txBox="1"/>
          <p:nvPr/>
        </p:nvSpPr>
        <p:spPr>
          <a:xfrm>
            <a:off x="2067157" y="4404570"/>
            <a:ext cx="2587855" cy="369332"/>
          </a:xfrm>
          <a:prstGeom prst="rect">
            <a:avLst/>
          </a:prstGeom>
          <a:noFill/>
        </p:spPr>
        <p:txBody>
          <a:bodyPr wrap="square" rtlCol="0">
            <a:spAutoFit/>
          </a:bodyPr>
          <a:lstStyle/>
          <a:p>
            <a:r>
              <a:rPr lang="en-US" dirty="0"/>
              <a:t>Capabilities</a:t>
            </a:r>
          </a:p>
        </p:txBody>
      </p:sp>
      <p:sp>
        <p:nvSpPr>
          <p:cNvPr id="7" name="TextBox 6">
            <a:extLst>
              <a:ext uri="{FF2B5EF4-FFF2-40B4-BE49-F238E27FC236}">
                <a16:creationId xmlns:a16="http://schemas.microsoft.com/office/drawing/2014/main" id="{455130A2-E859-4765-8E2D-37711776BC28}"/>
              </a:ext>
            </a:extLst>
          </p:cNvPr>
          <p:cNvSpPr txBox="1"/>
          <p:nvPr/>
        </p:nvSpPr>
        <p:spPr>
          <a:xfrm>
            <a:off x="-39027" y="3509856"/>
            <a:ext cx="2412274" cy="369332"/>
          </a:xfrm>
          <a:prstGeom prst="rect">
            <a:avLst/>
          </a:prstGeom>
          <a:noFill/>
        </p:spPr>
        <p:txBody>
          <a:bodyPr wrap="square" rtlCol="0">
            <a:spAutoFit/>
          </a:bodyPr>
          <a:lstStyle/>
          <a:p>
            <a:r>
              <a:rPr lang="en-US" dirty="0">
                <a:solidFill>
                  <a:schemeClr val="tx1">
                    <a:lumMod val="95000"/>
                  </a:schemeClr>
                </a:solidFill>
              </a:rPr>
              <a:t>Opportunities</a:t>
            </a:r>
          </a:p>
        </p:txBody>
      </p:sp>
      <p:sp>
        <p:nvSpPr>
          <p:cNvPr id="3" name="TextBox 2">
            <a:extLst>
              <a:ext uri="{FF2B5EF4-FFF2-40B4-BE49-F238E27FC236}">
                <a16:creationId xmlns:a16="http://schemas.microsoft.com/office/drawing/2014/main" id="{5D51E095-4DBE-4C61-AC2D-CC719541899B}"/>
              </a:ext>
            </a:extLst>
          </p:cNvPr>
          <p:cNvSpPr txBox="1"/>
          <p:nvPr/>
        </p:nvSpPr>
        <p:spPr>
          <a:xfrm>
            <a:off x="4331542" y="1596333"/>
            <a:ext cx="2577737" cy="646331"/>
          </a:xfrm>
          <a:prstGeom prst="rect">
            <a:avLst/>
          </a:prstGeom>
          <a:noFill/>
        </p:spPr>
        <p:txBody>
          <a:bodyPr wrap="square" rtlCol="0">
            <a:spAutoFit/>
          </a:bodyPr>
          <a:lstStyle/>
          <a:p>
            <a:r>
              <a:rPr lang="en-US" dirty="0"/>
              <a:t>Based on Financial North Star…..</a:t>
            </a:r>
          </a:p>
        </p:txBody>
      </p:sp>
      <p:sp>
        <p:nvSpPr>
          <p:cNvPr id="14" name="TextBox 13">
            <a:extLst>
              <a:ext uri="{FF2B5EF4-FFF2-40B4-BE49-F238E27FC236}">
                <a16:creationId xmlns:a16="http://schemas.microsoft.com/office/drawing/2014/main" id="{5FAF3AED-B937-46B9-B23A-5AA76E658615}"/>
              </a:ext>
            </a:extLst>
          </p:cNvPr>
          <p:cNvSpPr txBox="1"/>
          <p:nvPr/>
        </p:nvSpPr>
        <p:spPr>
          <a:xfrm>
            <a:off x="5405708" y="1957751"/>
            <a:ext cx="6810103" cy="369332"/>
          </a:xfrm>
          <a:prstGeom prst="rect">
            <a:avLst/>
          </a:prstGeom>
          <a:noFill/>
        </p:spPr>
        <p:txBody>
          <a:bodyPr wrap="square" rtlCol="0">
            <a:spAutoFit/>
          </a:bodyPr>
          <a:lstStyle/>
          <a:p>
            <a:endParaRPr lang="en-US" dirty="0"/>
          </a:p>
        </p:txBody>
      </p:sp>
      <p:sp>
        <p:nvSpPr>
          <p:cNvPr id="17" name="TextBox 16">
            <a:extLst>
              <a:ext uri="{FF2B5EF4-FFF2-40B4-BE49-F238E27FC236}">
                <a16:creationId xmlns:a16="http://schemas.microsoft.com/office/drawing/2014/main" id="{D35DD963-DAB4-4D4A-AB32-BFA9E68B695C}"/>
              </a:ext>
            </a:extLst>
          </p:cNvPr>
          <p:cNvSpPr txBox="1"/>
          <p:nvPr/>
        </p:nvSpPr>
        <p:spPr>
          <a:xfrm>
            <a:off x="6128643" y="1907886"/>
            <a:ext cx="6078455" cy="5047536"/>
          </a:xfrm>
          <a:prstGeom prst="rect">
            <a:avLst/>
          </a:prstGeom>
          <a:noFill/>
        </p:spPr>
        <p:txBody>
          <a:bodyPr wrap="square" rtlCol="0">
            <a:spAutoFit/>
          </a:bodyPr>
          <a:lstStyle/>
          <a:p>
            <a:r>
              <a:rPr lang="en-US" sz="2400" b="1" dirty="0">
                <a:solidFill>
                  <a:srgbClr val="FF0000"/>
                </a:solidFill>
              </a:rPr>
              <a:t>Assessing your cadence</a:t>
            </a:r>
          </a:p>
          <a:p>
            <a:r>
              <a:rPr lang="en-US" b="1" dirty="0">
                <a:solidFill>
                  <a:srgbClr val="FFFF00"/>
                </a:solidFill>
              </a:rPr>
              <a:t> </a:t>
            </a:r>
            <a:r>
              <a:rPr lang="en-US" sz="2000" b="1" dirty="0"/>
              <a:t>– Do You have the diagnostic tools necessary to quickly understand the elements driving your business</a:t>
            </a:r>
          </a:p>
          <a:p>
            <a:pPr marL="285750" indent="-285750">
              <a:buFont typeface="Arial" panose="020B0604020202020204" pitchFamily="34" charset="0"/>
              <a:buChar char="•"/>
            </a:pPr>
            <a:r>
              <a:rPr lang="en-US" sz="2000" b="1" dirty="0"/>
              <a:t>Customer Support – Net Promotor Score, churn.</a:t>
            </a:r>
          </a:p>
          <a:p>
            <a:pPr marL="285750" indent="-285750">
              <a:buFont typeface="Arial" panose="020B0604020202020204" pitchFamily="34" charset="0"/>
              <a:buChar char="•"/>
            </a:pPr>
            <a:r>
              <a:rPr lang="en-US" sz="2000" b="1" dirty="0"/>
              <a:t>Tech’s number of installs per day, fully loaded labor rate, allocation of truck rolls across business lines.</a:t>
            </a:r>
          </a:p>
          <a:p>
            <a:pPr marL="285750" indent="-285750">
              <a:buFont typeface="Arial" panose="020B0604020202020204" pitchFamily="34" charset="0"/>
              <a:buChar char="•"/>
            </a:pPr>
            <a:r>
              <a:rPr lang="en-US" sz="2000" b="1" dirty="0"/>
              <a:t>Financial ARPU by product, EBITDA by product net growth to target.</a:t>
            </a:r>
          </a:p>
          <a:p>
            <a:pPr marL="285750" indent="-285750">
              <a:buFont typeface="Arial" panose="020B0604020202020204" pitchFamily="34" charset="0"/>
              <a:buChar char="•"/>
            </a:pPr>
            <a:r>
              <a:rPr lang="en-US" sz="2000" b="1" dirty="0"/>
              <a:t>Average Investment Per Acquired Subscriber</a:t>
            </a:r>
          </a:p>
          <a:p>
            <a:pPr marL="285750" indent="-285750">
              <a:buFont typeface="Arial" panose="020B0604020202020204" pitchFamily="34" charset="0"/>
              <a:buChar char="•"/>
            </a:pPr>
            <a:r>
              <a:rPr lang="en-US" sz="2000" b="1" dirty="0"/>
              <a:t>Are you examining NPV and IRR when comparing strategic / tactical alternatives?</a:t>
            </a:r>
          </a:p>
          <a:p>
            <a:endParaRPr lang="en-US" sz="2000" b="1" dirty="0"/>
          </a:p>
          <a:p>
            <a:pPr marL="285750" indent="-285750">
              <a:buFont typeface="Arial" panose="020B0604020202020204" pitchFamily="34" charset="0"/>
              <a:buChar char="•"/>
            </a:pPr>
            <a:r>
              <a:rPr lang="en-US" sz="2000" b="1" dirty="0"/>
              <a:t>Continually examine your relevant KPI’s and recast Forecast based on observed values to assess compliance with Budget.</a:t>
            </a:r>
          </a:p>
          <a:p>
            <a:endParaRPr lang="en-US" dirty="0"/>
          </a:p>
        </p:txBody>
      </p:sp>
      <p:pic>
        <p:nvPicPr>
          <p:cNvPr id="9" name="Picture 8">
            <a:extLst>
              <a:ext uri="{FF2B5EF4-FFF2-40B4-BE49-F238E27FC236}">
                <a16:creationId xmlns:a16="http://schemas.microsoft.com/office/drawing/2014/main" id="{0FEF91C5-9B2D-442A-8A1F-72151687C0BA}"/>
              </a:ext>
            </a:extLst>
          </p:cNvPr>
          <p:cNvPicPr>
            <a:picLocks noChangeAspect="1"/>
          </p:cNvPicPr>
          <p:nvPr/>
        </p:nvPicPr>
        <p:blipFill>
          <a:blip r:embed="rId4"/>
          <a:stretch>
            <a:fillRect/>
          </a:stretch>
        </p:blipFill>
        <p:spPr>
          <a:xfrm>
            <a:off x="3687980" y="4912406"/>
            <a:ext cx="2279580" cy="1275143"/>
          </a:xfrm>
          <a:prstGeom prst="rect">
            <a:avLst/>
          </a:prstGeom>
        </p:spPr>
      </p:pic>
    </p:spTree>
    <p:extLst>
      <p:ext uri="{BB962C8B-B14F-4D97-AF65-F5344CB8AC3E}">
        <p14:creationId xmlns:p14="http://schemas.microsoft.com/office/powerpoint/2010/main" val="3075338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3E24EF-C1BD-433A-A7D1-ECA6D1196088}"/>
              </a:ext>
            </a:extLst>
          </p:cNvPr>
          <p:cNvSpPr>
            <a:spLocks noGrp="1"/>
          </p:cNvSpPr>
          <p:nvPr>
            <p:ph type="sldNum" sz="quarter" idx="12"/>
          </p:nvPr>
        </p:nvSpPr>
        <p:spPr>
          <a:xfrm>
            <a:off x="9284416" y="5957786"/>
            <a:ext cx="2743200" cy="365125"/>
          </a:xfrm>
        </p:spPr>
        <p:txBody>
          <a:bodyPr/>
          <a:lstStyle/>
          <a:p>
            <a:fld id="{D3EF41CF-CE27-4238-B876-4C7CD4091146}" type="slidenum">
              <a:rPr lang="en-US" smtClean="0"/>
              <a:t>29</a:t>
            </a:fld>
            <a:endParaRPr lang="en-US" dirty="0"/>
          </a:p>
        </p:txBody>
      </p:sp>
      <p:pic>
        <p:nvPicPr>
          <p:cNvPr id="3" name="Picture 2">
            <a:extLst>
              <a:ext uri="{FF2B5EF4-FFF2-40B4-BE49-F238E27FC236}">
                <a16:creationId xmlns:a16="http://schemas.microsoft.com/office/drawing/2014/main" id="{9DF15FEA-E674-4E6E-B71C-E78392222461}"/>
              </a:ext>
            </a:extLst>
          </p:cNvPr>
          <p:cNvPicPr>
            <a:picLocks noChangeAspect="1"/>
          </p:cNvPicPr>
          <p:nvPr/>
        </p:nvPicPr>
        <p:blipFill>
          <a:blip r:embed="rId2"/>
          <a:stretch>
            <a:fillRect/>
          </a:stretch>
        </p:blipFill>
        <p:spPr>
          <a:xfrm>
            <a:off x="2984294" y="2726400"/>
            <a:ext cx="1500489" cy="1500489"/>
          </a:xfrm>
          <a:prstGeom prst="rect">
            <a:avLst/>
          </a:prstGeom>
        </p:spPr>
      </p:pic>
      <p:pic>
        <p:nvPicPr>
          <p:cNvPr id="4" name="Picture 3">
            <a:extLst>
              <a:ext uri="{FF2B5EF4-FFF2-40B4-BE49-F238E27FC236}">
                <a16:creationId xmlns:a16="http://schemas.microsoft.com/office/drawing/2014/main" id="{8143DAD2-9736-4B35-861C-FD7C4DC7CB0C}"/>
              </a:ext>
            </a:extLst>
          </p:cNvPr>
          <p:cNvPicPr>
            <a:picLocks noChangeAspect="1"/>
          </p:cNvPicPr>
          <p:nvPr/>
        </p:nvPicPr>
        <p:blipFill>
          <a:blip r:embed="rId3"/>
          <a:stretch>
            <a:fillRect/>
          </a:stretch>
        </p:blipFill>
        <p:spPr>
          <a:xfrm>
            <a:off x="809302" y="1225912"/>
            <a:ext cx="4199604" cy="1500488"/>
          </a:xfrm>
          <a:prstGeom prst="rect">
            <a:avLst/>
          </a:prstGeom>
        </p:spPr>
      </p:pic>
      <p:pic>
        <p:nvPicPr>
          <p:cNvPr id="5" name="Picture 4">
            <a:extLst>
              <a:ext uri="{FF2B5EF4-FFF2-40B4-BE49-F238E27FC236}">
                <a16:creationId xmlns:a16="http://schemas.microsoft.com/office/drawing/2014/main" id="{8FBE13C2-D6C8-4F47-BF40-AFB56E46F973}"/>
              </a:ext>
            </a:extLst>
          </p:cNvPr>
          <p:cNvPicPr>
            <a:picLocks noChangeAspect="1"/>
          </p:cNvPicPr>
          <p:nvPr/>
        </p:nvPicPr>
        <p:blipFill>
          <a:blip r:embed="rId4"/>
          <a:stretch>
            <a:fillRect/>
          </a:stretch>
        </p:blipFill>
        <p:spPr>
          <a:xfrm>
            <a:off x="994144" y="3241805"/>
            <a:ext cx="1685070" cy="964865"/>
          </a:xfrm>
          <a:prstGeom prst="rect">
            <a:avLst/>
          </a:prstGeom>
        </p:spPr>
      </p:pic>
      <p:pic>
        <p:nvPicPr>
          <p:cNvPr id="6" name="Image" descr="Image">
            <a:extLst>
              <a:ext uri="{FF2B5EF4-FFF2-40B4-BE49-F238E27FC236}">
                <a16:creationId xmlns:a16="http://schemas.microsoft.com/office/drawing/2014/main" id="{A60946F8-A8E6-4A22-9C06-43C5D4E9DE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90182" y="1277211"/>
            <a:ext cx="5083670" cy="3413784"/>
          </a:xfrm>
          <a:prstGeom prst="rect">
            <a:avLst/>
          </a:prstGeom>
          <a:ln w="12700">
            <a:solidFill>
              <a:srgbClr val="000000"/>
            </a:solidFill>
            <a:miter lim="400000"/>
          </a:ln>
        </p:spPr>
      </p:pic>
      <p:pic>
        <p:nvPicPr>
          <p:cNvPr id="7" name="Picture 6">
            <a:extLst>
              <a:ext uri="{FF2B5EF4-FFF2-40B4-BE49-F238E27FC236}">
                <a16:creationId xmlns:a16="http://schemas.microsoft.com/office/drawing/2014/main" id="{8DE058CA-0651-4676-AFC8-252A73F0404B}"/>
              </a:ext>
            </a:extLst>
          </p:cNvPr>
          <p:cNvPicPr>
            <a:picLocks noChangeAspect="1"/>
          </p:cNvPicPr>
          <p:nvPr/>
        </p:nvPicPr>
        <p:blipFill>
          <a:blip r:embed="rId6"/>
          <a:stretch>
            <a:fillRect/>
          </a:stretch>
        </p:blipFill>
        <p:spPr>
          <a:xfrm>
            <a:off x="164384" y="5632088"/>
            <a:ext cx="11644289" cy="1325563"/>
          </a:xfrm>
          <a:prstGeom prst="rect">
            <a:avLst/>
          </a:prstGeom>
        </p:spPr>
      </p:pic>
      <p:pic>
        <p:nvPicPr>
          <p:cNvPr id="12290" name="Picture 2" descr="Image result for Value Creation Graphic">
            <a:extLst>
              <a:ext uri="{FF2B5EF4-FFF2-40B4-BE49-F238E27FC236}">
                <a16:creationId xmlns:a16="http://schemas.microsoft.com/office/drawing/2014/main" id="{4A112E58-BC10-432A-BAD3-F1FB758CFA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4613" y="3973288"/>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6DE43D7-AD4C-4CE1-B2D8-3AEAEF23FBCB}"/>
              </a:ext>
            </a:extLst>
          </p:cNvPr>
          <p:cNvSpPr txBox="1"/>
          <p:nvPr/>
        </p:nvSpPr>
        <p:spPr>
          <a:xfrm>
            <a:off x="164384" y="5701023"/>
            <a:ext cx="897682" cy="369332"/>
          </a:xfrm>
          <a:prstGeom prst="rect">
            <a:avLst/>
          </a:prstGeom>
          <a:noFill/>
        </p:spPr>
        <p:txBody>
          <a:bodyPr wrap="none" rtlCol="0">
            <a:spAutoFit/>
          </a:bodyPr>
          <a:lstStyle/>
          <a:p>
            <a:r>
              <a:rPr lang="en-US" dirty="0"/>
              <a:t>Present</a:t>
            </a:r>
          </a:p>
        </p:txBody>
      </p:sp>
      <p:sp>
        <p:nvSpPr>
          <p:cNvPr id="11" name="TextBox 10">
            <a:extLst>
              <a:ext uri="{FF2B5EF4-FFF2-40B4-BE49-F238E27FC236}">
                <a16:creationId xmlns:a16="http://schemas.microsoft.com/office/drawing/2014/main" id="{D649A5E1-A3A9-41E8-8135-6F69CD742661}"/>
              </a:ext>
            </a:extLst>
          </p:cNvPr>
          <p:cNvSpPr txBox="1"/>
          <p:nvPr/>
        </p:nvSpPr>
        <p:spPr>
          <a:xfrm>
            <a:off x="7590420" y="5704539"/>
            <a:ext cx="652743" cy="369332"/>
          </a:xfrm>
          <a:prstGeom prst="rect">
            <a:avLst/>
          </a:prstGeom>
          <a:noFill/>
        </p:spPr>
        <p:txBody>
          <a:bodyPr wrap="none" rtlCol="0">
            <a:spAutoFit/>
          </a:bodyPr>
          <a:lstStyle/>
          <a:p>
            <a:r>
              <a:rPr lang="en-US" dirty="0"/>
              <a:t>2025</a:t>
            </a:r>
          </a:p>
        </p:txBody>
      </p:sp>
      <p:sp>
        <p:nvSpPr>
          <p:cNvPr id="12" name="TextBox 11">
            <a:extLst>
              <a:ext uri="{FF2B5EF4-FFF2-40B4-BE49-F238E27FC236}">
                <a16:creationId xmlns:a16="http://schemas.microsoft.com/office/drawing/2014/main" id="{2427D2BB-75F0-4DC0-9558-15784761BCC0}"/>
              </a:ext>
            </a:extLst>
          </p:cNvPr>
          <p:cNvSpPr txBox="1"/>
          <p:nvPr/>
        </p:nvSpPr>
        <p:spPr>
          <a:xfrm>
            <a:off x="11155930" y="5701023"/>
            <a:ext cx="652743" cy="369332"/>
          </a:xfrm>
          <a:prstGeom prst="rect">
            <a:avLst/>
          </a:prstGeom>
          <a:noFill/>
        </p:spPr>
        <p:txBody>
          <a:bodyPr wrap="none" rtlCol="0">
            <a:spAutoFit/>
          </a:bodyPr>
          <a:lstStyle/>
          <a:p>
            <a:r>
              <a:rPr lang="en-US" dirty="0"/>
              <a:t>2029</a:t>
            </a:r>
          </a:p>
        </p:txBody>
      </p:sp>
      <p:sp>
        <p:nvSpPr>
          <p:cNvPr id="13" name="Title 1">
            <a:extLst>
              <a:ext uri="{FF2B5EF4-FFF2-40B4-BE49-F238E27FC236}">
                <a16:creationId xmlns:a16="http://schemas.microsoft.com/office/drawing/2014/main" id="{19642F07-923C-41C2-BF40-4637F0CE5131}"/>
              </a:ext>
            </a:extLst>
          </p:cNvPr>
          <p:cNvSpPr txBox="1">
            <a:spLocks/>
          </p:cNvSpPr>
          <p:nvPr/>
        </p:nvSpPr>
        <p:spPr>
          <a:xfrm>
            <a:off x="1925376" y="284819"/>
            <a:ext cx="9404723" cy="7990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r>
              <a:rPr lang="en-US" sz="3600" dirty="0">
                <a:solidFill>
                  <a:schemeClr val="bg1"/>
                </a:solidFill>
              </a:rPr>
              <a:t>Opportunities, Capabilities, Time, Can We…</a:t>
            </a:r>
          </a:p>
        </p:txBody>
      </p:sp>
    </p:spTree>
    <p:extLst>
      <p:ext uri="{BB962C8B-B14F-4D97-AF65-F5344CB8AC3E}">
        <p14:creationId xmlns:p14="http://schemas.microsoft.com/office/powerpoint/2010/main" val="650549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002582-86F1-4D4A-8C99-A3B753EC4B60}"/>
              </a:ext>
            </a:extLst>
          </p:cNvPr>
          <p:cNvSpPr>
            <a:spLocks noGrp="1"/>
          </p:cNvSpPr>
          <p:nvPr>
            <p:ph type="title"/>
          </p:nvPr>
        </p:nvSpPr>
        <p:spPr>
          <a:xfrm>
            <a:off x="740920" y="2108265"/>
            <a:ext cx="3733483" cy="819520"/>
          </a:xfrm>
        </p:spPr>
        <p:txBody>
          <a:bodyPr>
            <a:noAutofit/>
          </a:bodyPr>
          <a:lstStyle/>
          <a:p>
            <a:r>
              <a:rPr lang="en-US" sz="5333" dirty="0">
                <a:solidFill>
                  <a:srgbClr val="000000"/>
                </a:solidFill>
              </a:rPr>
              <a:t>Takeaways – Federal Support</a:t>
            </a:r>
          </a:p>
        </p:txBody>
      </p:sp>
      <p:sp>
        <p:nvSpPr>
          <p:cNvPr id="5" name="Content Placeholder 4">
            <a:extLst>
              <a:ext uri="{FF2B5EF4-FFF2-40B4-BE49-F238E27FC236}">
                <a16:creationId xmlns:a16="http://schemas.microsoft.com/office/drawing/2014/main" id="{42E347C7-BEA7-BF41-A9FF-B674D28B476E}"/>
              </a:ext>
            </a:extLst>
          </p:cNvPr>
          <p:cNvSpPr>
            <a:spLocks noGrp="1"/>
          </p:cNvSpPr>
          <p:nvPr>
            <p:ph idx="1"/>
          </p:nvPr>
        </p:nvSpPr>
        <p:spPr>
          <a:xfrm>
            <a:off x="4819064" y="1295636"/>
            <a:ext cx="6694980" cy="5116809"/>
          </a:xfrm>
        </p:spPr>
        <p:txBody>
          <a:bodyPr anchor="ctr">
            <a:noAutofit/>
          </a:bodyPr>
          <a:lstStyle/>
          <a:p>
            <a:pPr>
              <a:lnSpc>
                <a:spcPct val="90000"/>
              </a:lnSpc>
            </a:pPr>
            <a:r>
              <a:rPr lang="en-US" dirty="0">
                <a:solidFill>
                  <a:srgbClr val="000000"/>
                </a:solidFill>
              </a:rPr>
              <a:t>Strategic Takeaways from the Order</a:t>
            </a:r>
          </a:p>
          <a:p>
            <a:pPr lvl="1">
              <a:lnSpc>
                <a:spcPct val="90000"/>
              </a:lnSpc>
            </a:pPr>
            <a:r>
              <a:rPr lang="en-US" sz="2400" dirty="0">
                <a:solidFill>
                  <a:srgbClr val="000000"/>
                </a:solidFill>
              </a:rPr>
              <a:t>There is </a:t>
            </a:r>
            <a:r>
              <a:rPr lang="en-US" sz="2400" u="sng" dirty="0">
                <a:solidFill>
                  <a:srgbClr val="000000"/>
                </a:solidFill>
              </a:rPr>
              <a:t>more money</a:t>
            </a:r>
            <a:r>
              <a:rPr lang="en-US" sz="2400" dirty="0">
                <a:solidFill>
                  <a:srgbClr val="000000"/>
                </a:solidFill>
              </a:rPr>
              <a:t> designed to ensure sufficient, predictable support for rate-of-return incumbent eligible telecommunications carriers</a:t>
            </a:r>
          </a:p>
          <a:p>
            <a:pPr lvl="1">
              <a:lnSpc>
                <a:spcPct val="90000"/>
              </a:lnSpc>
            </a:pPr>
            <a:endParaRPr lang="en-US" sz="2400" dirty="0">
              <a:solidFill>
                <a:srgbClr val="000000"/>
              </a:solidFill>
            </a:endParaRPr>
          </a:p>
          <a:p>
            <a:pPr lvl="1">
              <a:lnSpc>
                <a:spcPct val="90000"/>
              </a:lnSpc>
            </a:pPr>
            <a:r>
              <a:rPr lang="en-US" sz="2400" dirty="0">
                <a:solidFill>
                  <a:srgbClr val="000000"/>
                </a:solidFill>
              </a:rPr>
              <a:t>Order reverses preceding trend of support erosion, creating</a:t>
            </a:r>
            <a:r>
              <a:rPr lang="en-US" dirty="0">
                <a:solidFill>
                  <a:srgbClr val="000000"/>
                </a:solidFill>
              </a:rPr>
              <a:t> </a:t>
            </a:r>
            <a:r>
              <a:rPr lang="en-US" sz="2400" dirty="0">
                <a:solidFill>
                  <a:srgbClr val="000000"/>
                </a:solidFill>
              </a:rPr>
              <a:t>a more robust and predictable foundation aimed at a more substantive </a:t>
            </a:r>
            <a:r>
              <a:rPr lang="en-US" dirty="0">
                <a:solidFill>
                  <a:srgbClr val="000000"/>
                </a:solidFill>
              </a:rPr>
              <a:t>level of b</a:t>
            </a:r>
            <a:r>
              <a:rPr lang="en-US" sz="2400" dirty="0">
                <a:solidFill>
                  <a:srgbClr val="000000"/>
                </a:solidFill>
              </a:rPr>
              <a:t>roadband.</a:t>
            </a:r>
          </a:p>
          <a:p>
            <a:pPr lvl="1">
              <a:lnSpc>
                <a:spcPct val="90000"/>
              </a:lnSpc>
            </a:pPr>
            <a:endParaRPr lang="en-US" dirty="0">
              <a:solidFill>
                <a:srgbClr val="000000"/>
              </a:solidFill>
            </a:endParaRPr>
          </a:p>
          <a:p>
            <a:pPr lvl="1">
              <a:lnSpc>
                <a:spcPct val="90000"/>
              </a:lnSpc>
            </a:pPr>
            <a:r>
              <a:rPr lang="en-US" sz="2400" dirty="0">
                <a:solidFill>
                  <a:srgbClr val="000000"/>
                </a:solidFill>
              </a:rPr>
              <a:t>Creates a precious window of opportunity where revenues are stable and robust to plan our pivot away from reliance on support revenues.</a:t>
            </a:r>
          </a:p>
        </p:txBody>
      </p:sp>
      <p:sp>
        <p:nvSpPr>
          <p:cNvPr id="6" name="Slide Number Placeholder 3">
            <a:extLst>
              <a:ext uri="{FF2B5EF4-FFF2-40B4-BE49-F238E27FC236}">
                <a16:creationId xmlns:a16="http://schemas.microsoft.com/office/drawing/2014/main" id="{D4A0C49A-407F-414B-AFFC-A5D1F2FDAEF9}"/>
              </a:ext>
            </a:extLst>
          </p:cNvPr>
          <p:cNvSpPr txBox="1">
            <a:spLocks/>
          </p:cNvSpPr>
          <p:nvPr/>
        </p:nvSpPr>
        <p:spPr>
          <a:xfrm>
            <a:off x="9107067" y="6425626"/>
            <a:ext cx="2844800" cy="365125"/>
          </a:xfrm>
          <a:prstGeom prst="rect">
            <a:avLst/>
          </a:prstGeom>
        </p:spPr>
        <p:txBody>
          <a:bodyPr vert="horz" lIns="121920" tIns="60960" rIns="121920" bIns="6096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fld id="{0326D020-7A9A-8948-9318-38C157F0316F}" type="slidenum">
              <a:rPr lang="en-US" sz="1200"/>
              <a:pPr defTabSz="609585"/>
              <a:t>3</a:t>
            </a:fld>
            <a:endParaRPr lang="en-US" sz="1200" dirty="0"/>
          </a:p>
        </p:txBody>
      </p:sp>
      <p:pic>
        <p:nvPicPr>
          <p:cNvPr id="2" name="Picture 1"/>
          <p:cNvPicPr>
            <a:picLocks noChangeAspect="1"/>
          </p:cNvPicPr>
          <p:nvPr/>
        </p:nvPicPr>
        <p:blipFill>
          <a:blip r:embed="rId3"/>
          <a:stretch>
            <a:fillRect/>
          </a:stretch>
        </p:blipFill>
        <p:spPr>
          <a:xfrm>
            <a:off x="131161" y="4252912"/>
            <a:ext cx="4953000" cy="1857375"/>
          </a:xfrm>
          <a:prstGeom prst="rect">
            <a:avLst/>
          </a:prstGeom>
        </p:spPr>
      </p:pic>
      <p:sp>
        <p:nvSpPr>
          <p:cNvPr id="7" name="TextBox 6">
            <a:extLst>
              <a:ext uri="{FF2B5EF4-FFF2-40B4-BE49-F238E27FC236}">
                <a16:creationId xmlns:a16="http://schemas.microsoft.com/office/drawing/2014/main" id="{FE3F62A8-8305-4D77-9FC0-08561148415A}"/>
              </a:ext>
            </a:extLst>
          </p:cNvPr>
          <p:cNvSpPr txBox="1"/>
          <p:nvPr/>
        </p:nvSpPr>
        <p:spPr>
          <a:xfrm>
            <a:off x="2590800" y="101147"/>
            <a:ext cx="9429750" cy="923330"/>
          </a:xfrm>
          <a:prstGeom prst="rect">
            <a:avLst/>
          </a:prstGeom>
          <a:solidFill>
            <a:schemeClr val="tx1"/>
          </a:solidFill>
        </p:spPr>
        <p:txBody>
          <a:bodyPr wrap="square" rtlCol="0">
            <a:spAutoFit/>
          </a:bodyPr>
          <a:lstStyle/>
          <a:p>
            <a:r>
              <a:rPr lang="en-US" sz="5400" dirty="0">
                <a:solidFill>
                  <a:schemeClr val="bg1"/>
                </a:solidFill>
              </a:rPr>
              <a:t>December 2018 Report &amp; Order</a:t>
            </a:r>
            <a:endParaRPr lang="en-US" dirty="0">
              <a:solidFill>
                <a:schemeClr val="bg1"/>
              </a:solidFill>
            </a:endParaRPr>
          </a:p>
        </p:txBody>
      </p:sp>
      <p:pic>
        <p:nvPicPr>
          <p:cNvPr id="8" name="Picture 4" descr="Image result for FCC">
            <a:extLst>
              <a:ext uri="{FF2B5EF4-FFF2-40B4-BE49-F238E27FC236}">
                <a16:creationId xmlns:a16="http://schemas.microsoft.com/office/drawing/2014/main" id="{E912822D-7CB9-4629-8E71-17FEC01FCA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01147"/>
            <a:ext cx="1374774" cy="92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462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7" name="Picture 76">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1D61BB-5633-4114-9F97-A21F702761D7}"/>
              </a:ext>
            </a:extLst>
          </p:cNvPr>
          <p:cNvSpPr>
            <a:spLocks noGrp="1"/>
          </p:cNvSpPr>
          <p:nvPr>
            <p:ph type="title"/>
          </p:nvPr>
        </p:nvSpPr>
        <p:spPr>
          <a:xfrm>
            <a:off x="4269997" y="197273"/>
            <a:ext cx="7757620" cy="1454051"/>
          </a:xfrm>
        </p:spPr>
        <p:txBody>
          <a:bodyPr>
            <a:normAutofit/>
          </a:bodyPr>
          <a:lstStyle/>
          <a:p>
            <a:pPr algn="ctr"/>
            <a:r>
              <a:rPr lang="en-US" sz="4000" dirty="0">
                <a:solidFill>
                  <a:srgbClr val="000000"/>
                </a:solidFill>
              </a:rPr>
              <a:t>What If We Don’t Have The Horses?</a:t>
            </a:r>
          </a:p>
        </p:txBody>
      </p:sp>
      <p:sp>
        <p:nvSpPr>
          <p:cNvPr id="79"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270" name="Picture 6" descr="Image result for horses struggling to pull wagon image">
            <a:extLst>
              <a:ext uri="{FF2B5EF4-FFF2-40B4-BE49-F238E27FC236}">
                <a16:creationId xmlns:a16="http://schemas.microsoft.com/office/drawing/2014/main" id="{6E55ED8A-2099-4FFA-BB1B-1FEDA608B39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9349" y="2198369"/>
            <a:ext cx="3661831" cy="248146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E013531-AE8B-460F-B750-BF5C691ED9FD}"/>
              </a:ext>
            </a:extLst>
          </p:cNvPr>
          <p:cNvSpPr>
            <a:spLocks noGrp="1"/>
          </p:cNvSpPr>
          <p:nvPr>
            <p:ph idx="1"/>
          </p:nvPr>
        </p:nvSpPr>
        <p:spPr>
          <a:xfrm>
            <a:off x="5522409" y="1271555"/>
            <a:ext cx="6147775" cy="5161480"/>
          </a:xfrm>
        </p:spPr>
        <p:txBody>
          <a:bodyPr anchor="ctr">
            <a:normAutofit/>
          </a:bodyPr>
          <a:lstStyle/>
          <a:p>
            <a:r>
              <a:rPr lang="en-US" sz="2400" dirty="0">
                <a:solidFill>
                  <a:srgbClr val="000000"/>
                </a:solidFill>
              </a:rPr>
              <a:t>Significant income statement diversification is a big deal and requires:</a:t>
            </a:r>
          </a:p>
          <a:p>
            <a:pPr lvl="1"/>
            <a:r>
              <a:rPr lang="en-US" dirty="0">
                <a:solidFill>
                  <a:srgbClr val="000000"/>
                </a:solidFill>
              </a:rPr>
              <a:t>Addressable markets</a:t>
            </a:r>
          </a:p>
          <a:p>
            <a:pPr lvl="1"/>
            <a:r>
              <a:rPr lang="en-US" dirty="0">
                <a:solidFill>
                  <a:srgbClr val="000000"/>
                </a:solidFill>
              </a:rPr>
              <a:t>Sufficient scope of products</a:t>
            </a:r>
          </a:p>
          <a:p>
            <a:pPr lvl="1"/>
            <a:r>
              <a:rPr lang="en-US" dirty="0">
                <a:solidFill>
                  <a:srgbClr val="000000"/>
                </a:solidFill>
              </a:rPr>
              <a:t>Right staff complexion</a:t>
            </a:r>
          </a:p>
          <a:p>
            <a:pPr lvl="1"/>
            <a:r>
              <a:rPr lang="en-US" dirty="0">
                <a:solidFill>
                  <a:srgbClr val="000000"/>
                </a:solidFill>
              </a:rPr>
              <a:t>Capital</a:t>
            </a:r>
          </a:p>
          <a:p>
            <a:r>
              <a:rPr lang="en-US" sz="2400" dirty="0">
                <a:solidFill>
                  <a:srgbClr val="000000"/>
                </a:solidFill>
              </a:rPr>
              <a:t>Often, the two most vexing issues are:</a:t>
            </a:r>
          </a:p>
          <a:p>
            <a:pPr lvl="1"/>
            <a:r>
              <a:rPr lang="en-US" dirty="0">
                <a:solidFill>
                  <a:srgbClr val="000000"/>
                </a:solidFill>
              </a:rPr>
              <a:t>Markets</a:t>
            </a:r>
          </a:p>
          <a:p>
            <a:pPr lvl="1"/>
            <a:r>
              <a:rPr lang="en-US" dirty="0">
                <a:solidFill>
                  <a:srgbClr val="000000"/>
                </a:solidFill>
              </a:rPr>
              <a:t>Capital</a:t>
            </a:r>
          </a:p>
          <a:p>
            <a:r>
              <a:rPr lang="en-US" sz="2400" dirty="0">
                <a:solidFill>
                  <a:srgbClr val="000000"/>
                </a:solidFill>
              </a:rPr>
              <a:t>Potential Option…</a:t>
            </a:r>
            <a:r>
              <a:rPr lang="en-US" sz="2400" b="1" dirty="0">
                <a:solidFill>
                  <a:srgbClr val="000000"/>
                </a:solidFill>
              </a:rPr>
              <a:t>Partner / Collaborate</a:t>
            </a:r>
          </a:p>
          <a:p>
            <a:pPr lvl="1"/>
            <a:endParaRPr lang="en-US" sz="1600" dirty="0">
              <a:solidFill>
                <a:srgbClr val="000000"/>
              </a:solidFill>
            </a:endParaRPr>
          </a:p>
        </p:txBody>
      </p:sp>
      <p:sp>
        <p:nvSpPr>
          <p:cNvPr id="4" name="Slide Number Placeholder 3">
            <a:extLst>
              <a:ext uri="{FF2B5EF4-FFF2-40B4-BE49-F238E27FC236}">
                <a16:creationId xmlns:a16="http://schemas.microsoft.com/office/drawing/2014/main" id="{ABCFF601-AA73-4B17-9BA1-99D46CA141CF}"/>
              </a:ext>
            </a:extLst>
          </p:cNvPr>
          <p:cNvSpPr>
            <a:spLocks noGrp="1"/>
          </p:cNvSpPr>
          <p:nvPr>
            <p:ph type="sldNum" sz="quarter" idx="12"/>
          </p:nvPr>
        </p:nvSpPr>
        <p:spPr/>
        <p:txBody>
          <a:bodyPr/>
          <a:lstStyle/>
          <a:p>
            <a:fld id="{D3EF41CF-CE27-4238-B876-4C7CD4091146}" type="slidenum">
              <a:rPr lang="en-US" smtClean="0"/>
              <a:t>30</a:t>
            </a:fld>
            <a:endParaRPr lang="en-US" dirty="0"/>
          </a:p>
        </p:txBody>
      </p:sp>
    </p:spTree>
    <p:extLst>
      <p:ext uri="{BB962C8B-B14F-4D97-AF65-F5344CB8AC3E}">
        <p14:creationId xmlns:p14="http://schemas.microsoft.com/office/powerpoint/2010/main" val="2029182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2A84D-14ED-42CA-A58F-AFEE8A8BFB46}"/>
              </a:ext>
            </a:extLst>
          </p:cNvPr>
          <p:cNvSpPr>
            <a:spLocks noGrp="1"/>
          </p:cNvSpPr>
          <p:nvPr>
            <p:ph type="title"/>
          </p:nvPr>
        </p:nvSpPr>
        <p:spPr>
          <a:xfrm>
            <a:off x="266939" y="151961"/>
            <a:ext cx="11168008" cy="805471"/>
          </a:xfrm>
        </p:spPr>
        <p:txBody>
          <a:bodyPr>
            <a:noAutofit/>
          </a:bodyPr>
          <a:lstStyle/>
          <a:p>
            <a:pPr algn="ctr"/>
            <a:r>
              <a:rPr lang="en-US" dirty="0">
                <a:solidFill>
                  <a:schemeClr val="bg1"/>
                </a:solidFill>
              </a:rPr>
              <a:t>Electric Coops – A Rising Force </a:t>
            </a:r>
          </a:p>
        </p:txBody>
      </p:sp>
      <p:pic>
        <p:nvPicPr>
          <p:cNvPr id="3" name="Picture 2">
            <a:extLst>
              <a:ext uri="{FF2B5EF4-FFF2-40B4-BE49-F238E27FC236}">
                <a16:creationId xmlns:a16="http://schemas.microsoft.com/office/drawing/2014/main" id="{35F5E04B-6834-488D-9A6F-5957607D8ABD}"/>
              </a:ext>
            </a:extLst>
          </p:cNvPr>
          <p:cNvPicPr>
            <a:picLocks noChangeAspect="1"/>
          </p:cNvPicPr>
          <p:nvPr/>
        </p:nvPicPr>
        <p:blipFill>
          <a:blip r:embed="rId3"/>
          <a:stretch>
            <a:fillRect/>
          </a:stretch>
        </p:blipFill>
        <p:spPr>
          <a:xfrm>
            <a:off x="5270642" y="1957828"/>
            <a:ext cx="6565187" cy="4345475"/>
          </a:xfrm>
          <a:prstGeom prst="rect">
            <a:avLst/>
          </a:prstGeom>
        </p:spPr>
      </p:pic>
      <p:sp>
        <p:nvSpPr>
          <p:cNvPr id="4" name="Content Placeholder 2">
            <a:extLst>
              <a:ext uri="{FF2B5EF4-FFF2-40B4-BE49-F238E27FC236}">
                <a16:creationId xmlns:a16="http://schemas.microsoft.com/office/drawing/2014/main" id="{246E586F-F967-451E-8F89-6675D65B69BF}"/>
              </a:ext>
            </a:extLst>
          </p:cNvPr>
          <p:cNvSpPr txBox="1">
            <a:spLocks/>
          </p:cNvSpPr>
          <p:nvPr/>
        </p:nvSpPr>
        <p:spPr>
          <a:xfrm>
            <a:off x="133562" y="1957828"/>
            <a:ext cx="5057003" cy="40305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Symbol" panose="05050102010706020507" pitchFamily="18" charset="2"/>
              <a:buChar char="·"/>
            </a:pPr>
            <a:r>
              <a:rPr lang="en-US" sz="1800" dirty="0">
                <a:latin typeface="Gill Sans MT" panose="020B0502020104020203" pitchFamily="34" charset="0"/>
              </a:rPr>
              <a:t>834 distribution and 63 G&amp;T electric cooperatives</a:t>
            </a:r>
          </a:p>
          <a:p>
            <a:pPr>
              <a:buFont typeface="Symbol" panose="05050102010706020507" pitchFamily="18" charset="2"/>
              <a:buChar char="·"/>
            </a:pPr>
            <a:r>
              <a:rPr lang="en-US" sz="1800" dirty="0">
                <a:latin typeface="Gill Sans MT" panose="020B0502020104020203" pitchFamily="34" charset="0"/>
              </a:rPr>
              <a:t>Coops serve more than 19 million homes and businesses, spanning 42 million people across 2,500 of the 3,141 counties in the U.S.</a:t>
            </a:r>
          </a:p>
          <a:p>
            <a:pPr>
              <a:buFont typeface="Symbol" panose="05050102010706020507" pitchFamily="18" charset="2"/>
              <a:buChar char="·"/>
            </a:pPr>
            <a:r>
              <a:rPr lang="en-US" sz="1800" dirty="0">
                <a:latin typeface="Gill Sans MT" panose="020B0502020104020203" pitchFamily="34" charset="0"/>
              </a:rPr>
              <a:t>Coops own and maintain 2.6 million miles, or 42%, of the nation’s electric distribution lines, covering 56% of the nation</a:t>
            </a:r>
          </a:p>
          <a:p>
            <a:pPr marL="0" indent="0">
              <a:buNone/>
            </a:pPr>
            <a:r>
              <a:rPr lang="en-US" sz="1800" dirty="0">
                <a:solidFill>
                  <a:srgbClr val="002060"/>
                </a:solidFill>
                <a:latin typeface="Gill Sans MT" panose="020B0502020104020203" pitchFamily="34" charset="0"/>
              </a:rPr>
              <a:t>Electric coops could open markets and provide capital sources that are beyond your inherent reach</a:t>
            </a:r>
          </a:p>
          <a:p>
            <a:pPr marL="0" indent="0">
              <a:buNone/>
            </a:pPr>
            <a:r>
              <a:rPr lang="en-US" sz="1800" dirty="0">
                <a:solidFill>
                  <a:srgbClr val="002060"/>
                </a:solidFill>
                <a:latin typeface="Gill Sans MT" panose="020B0502020104020203" pitchFamily="34" charset="0"/>
              </a:rPr>
              <a:t>Proactivity is essential. JSI has worked with many RLECs to assess business cases and frame the specifics of the relationships</a:t>
            </a:r>
          </a:p>
        </p:txBody>
      </p:sp>
      <p:sp>
        <p:nvSpPr>
          <p:cNvPr id="6" name="Slide Number Placeholder 3">
            <a:extLst>
              <a:ext uri="{FF2B5EF4-FFF2-40B4-BE49-F238E27FC236}">
                <a16:creationId xmlns:a16="http://schemas.microsoft.com/office/drawing/2014/main" id="{5AE9FA21-7A0E-429A-B021-57C0C2C7EF19}"/>
              </a:ext>
            </a:extLst>
          </p:cNvPr>
          <p:cNvSpPr>
            <a:spLocks noGrp="1"/>
          </p:cNvSpPr>
          <p:nvPr>
            <p:ph type="sldNum" sz="quarter" idx="12"/>
          </p:nvPr>
        </p:nvSpPr>
        <p:spPr>
          <a:xfrm>
            <a:off x="9284416" y="6397055"/>
            <a:ext cx="2743200" cy="365125"/>
          </a:xfrm>
        </p:spPr>
        <p:txBody>
          <a:bodyPr/>
          <a:lstStyle/>
          <a:p>
            <a:fld id="{D3EF41CF-CE27-4238-B876-4C7CD4091146}" type="slidenum">
              <a:rPr lang="en-US" smtClean="0"/>
              <a:t>31</a:t>
            </a:fld>
            <a:endParaRPr lang="en-US" dirty="0"/>
          </a:p>
        </p:txBody>
      </p:sp>
    </p:spTree>
    <p:extLst>
      <p:ext uri="{BB962C8B-B14F-4D97-AF65-F5344CB8AC3E}">
        <p14:creationId xmlns:p14="http://schemas.microsoft.com/office/powerpoint/2010/main" val="2667128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B6EA2-BE62-4B79-84B3-4F773A8DFBB1}"/>
              </a:ext>
            </a:extLst>
          </p:cNvPr>
          <p:cNvSpPr>
            <a:spLocks noGrp="1"/>
          </p:cNvSpPr>
          <p:nvPr>
            <p:ph type="title"/>
          </p:nvPr>
        </p:nvSpPr>
        <p:spPr>
          <a:xfrm>
            <a:off x="1752085" y="95821"/>
            <a:ext cx="3198779" cy="1038936"/>
          </a:xfrm>
        </p:spPr>
        <p:txBody>
          <a:bodyPr/>
          <a:lstStyle/>
          <a:p>
            <a:r>
              <a:rPr lang="en-US" dirty="0">
                <a:solidFill>
                  <a:schemeClr val="bg1"/>
                </a:solidFill>
              </a:rPr>
              <a:t>Conclusions</a:t>
            </a:r>
          </a:p>
        </p:txBody>
      </p:sp>
      <p:sp>
        <p:nvSpPr>
          <p:cNvPr id="3" name="Content Placeholder 2">
            <a:extLst>
              <a:ext uri="{FF2B5EF4-FFF2-40B4-BE49-F238E27FC236}">
                <a16:creationId xmlns:a16="http://schemas.microsoft.com/office/drawing/2014/main" id="{625A8F1F-8DD5-41AA-876E-F805E675D23E}"/>
              </a:ext>
            </a:extLst>
          </p:cNvPr>
          <p:cNvSpPr>
            <a:spLocks noGrp="1"/>
          </p:cNvSpPr>
          <p:nvPr>
            <p:ph idx="1"/>
          </p:nvPr>
        </p:nvSpPr>
        <p:spPr>
          <a:xfrm>
            <a:off x="246579" y="1282127"/>
            <a:ext cx="11945421" cy="4565653"/>
          </a:xfrm>
        </p:spPr>
        <p:txBody>
          <a:bodyPr>
            <a:noAutofit/>
          </a:bodyPr>
          <a:lstStyle/>
          <a:p>
            <a:pPr>
              <a:lnSpc>
                <a:spcPct val="100000"/>
              </a:lnSpc>
            </a:pPr>
            <a:r>
              <a:rPr lang="en-US" sz="2400" dirty="0"/>
              <a:t>Business is Darwinian.  To remain successful we must continually adapt.</a:t>
            </a:r>
          </a:p>
          <a:p>
            <a:pPr>
              <a:lnSpc>
                <a:spcPct val="100000"/>
              </a:lnSpc>
            </a:pPr>
            <a:r>
              <a:rPr lang="en-US" sz="2400" dirty="0"/>
              <a:t>Our window of time to adapt is the next 5-7 years.</a:t>
            </a:r>
          </a:p>
          <a:p>
            <a:pPr lvl="1">
              <a:lnSpc>
                <a:spcPct val="100000"/>
              </a:lnSpc>
            </a:pPr>
            <a:r>
              <a:rPr lang="en-US" dirty="0"/>
              <a:t>Alternative Technologies are on the way</a:t>
            </a:r>
          </a:p>
          <a:p>
            <a:pPr lvl="1">
              <a:lnSpc>
                <a:spcPct val="100000"/>
              </a:lnSpc>
            </a:pPr>
            <a:r>
              <a:rPr lang="en-US" dirty="0"/>
              <a:t>FCC modifications to existing support structures are more likely than not.</a:t>
            </a:r>
          </a:p>
          <a:p>
            <a:pPr>
              <a:lnSpc>
                <a:spcPct val="100000"/>
              </a:lnSpc>
            </a:pPr>
            <a:r>
              <a:rPr lang="en-US" sz="2400" dirty="0"/>
              <a:t>Don’t be Kodak!  Create a 2025 Strategic Plan and set of accompanying tactical elements.</a:t>
            </a:r>
          </a:p>
          <a:p>
            <a:pPr>
              <a:lnSpc>
                <a:spcPct val="100000"/>
              </a:lnSpc>
            </a:pPr>
            <a:r>
              <a:rPr lang="en-US" sz="2400" dirty="0"/>
              <a:t>Start at 2025 – Where do you want to be competitively and financially and reverse engineer that vision.</a:t>
            </a:r>
          </a:p>
          <a:p>
            <a:pPr>
              <a:lnSpc>
                <a:spcPct val="100000"/>
              </a:lnSpc>
            </a:pPr>
            <a:r>
              <a:rPr lang="en-US" sz="2400" dirty="0"/>
              <a:t>Incorporate diagnostic tools / data to insure that you’re on course.</a:t>
            </a:r>
          </a:p>
          <a:p>
            <a:pPr lvl="1">
              <a:lnSpc>
                <a:spcPct val="100000"/>
              </a:lnSpc>
            </a:pPr>
            <a:r>
              <a:rPr lang="en-US" dirty="0"/>
              <a:t>Forecasting model, and utilization of financial templates for NPV and IRR</a:t>
            </a:r>
          </a:p>
          <a:p>
            <a:pPr lvl="1">
              <a:lnSpc>
                <a:spcPct val="100000"/>
              </a:lnSpc>
            </a:pPr>
            <a:r>
              <a:rPr lang="en-US" dirty="0"/>
              <a:t>KPI’s.</a:t>
            </a:r>
          </a:p>
          <a:p>
            <a:pPr>
              <a:lnSpc>
                <a:spcPct val="100000"/>
              </a:lnSpc>
            </a:pPr>
            <a:r>
              <a:rPr lang="en-US" dirty="0">
                <a:solidFill>
                  <a:srgbClr val="FF0000"/>
                </a:solidFill>
              </a:rPr>
              <a:t>Commit to this reality – Can’t go through the motions – its about your survival and prosperity.</a:t>
            </a:r>
          </a:p>
          <a:p>
            <a:pPr lvl="1">
              <a:lnSpc>
                <a:spcPct val="100000"/>
              </a:lnSpc>
            </a:pPr>
            <a:endParaRPr lang="en-US" dirty="0"/>
          </a:p>
        </p:txBody>
      </p:sp>
      <p:pic>
        <p:nvPicPr>
          <p:cNvPr id="10242" name="Picture 2" descr="Image">
            <a:extLst>
              <a:ext uri="{FF2B5EF4-FFF2-40B4-BE49-F238E27FC236}">
                <a16:creationId xmlns:a16="http://schemas.microsoft.com/office/drawing/2014/main" id="{AF833060-0259-4CB1-B0B8-2EC932529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2869" y="0"/>
            <a:ext cx="2839131" cy="189673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6A6DC00-B297-4503-BDA9-D33238C7DDAE}"/>
              </a:ext>
            </a:extLst>
          </p:cNvPr>
          <p:cNvSpPr>
            <a:spLocks noGrp="1"/>
          </p:cNvSpPr>
          <p:nvPr>
            <p:ph type="sldNum" sz="quarter" idx="12"/>
          </p:nvPr>
        </p:nvSpPr>
        <p:spPr/>
        <p:txBody>
          <a:bodyPr/>
          <a:lstStyle/>
          <a:p>
            <a:fld id="{D3EF41CF-CE27-4238-B876-4C7CD4091146}" type="slidenum">
              <a:rPr lang="en-US" smtClean="0"/>
              <a:t>32</a:t>
            </a:fld>
            <a:endParaRPr lang="en-US" dirty="0"/>
          </a:p>
        </p:txBody>
      </p:sp>
    </p:spTree>
    <p:extLst>
      <p:ext uri="{BB962C8B-B14F-4D97-AF65-F5344CB8AC3E}">
        <p14:creationId xmlns:p14="http://schemas.microsoft.com/office/powerpoint/2010/main" val="3269587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60214B-F1F0-4DFB-B080-D9C9E1EF678A}"/>
              </a:ext>
            </a:extLst>
          </p:cNvPr>
          <p:cNvSpPr txBox="1"/>
          <p:nvPr/>
        </p:nvSpPr>
        <p:spPr>
          <a:xfrm>
            <a:off x="1809965" y="2921168"/>
            <a:ext cx="3683176" cy="1015663"/>
          </a:xfrm>
          <a:prstGeom prst="rect">
            <a:avLst/>
          </a:prstGeom>
          <a:noFill/>
        </p:spPr>
        <p:txBody>
          <a:bodyPr wrap="square" rtlCol="0">
            <a:spAutoFit/>
          </a:bodyPr>
          <a:lstStyle/>
          <a:p>
            <a:r>
              <a:rPr lang="en-US" sz="6000" dirty="0">
                <a:latin typeface="Gill Sans MT" panose="020B0502020104020203" pitchFamily="34" charset="0"/>
              </a:rPr>
              <a:t>Questions?</a:t>
            </a:r>
          </a:p>
        </p:txBody>
      </p:sp>
      <p:sp>
        <p:nvSpPr>
          <p:cNvPr id="9" name="Slide Number Placeholder 3">
            <a:extLst>
              <a:ext uri="{FF2B5EF4-FFF2-40B4-BE49-F238E27FC236}">
                <a16:creationId xmlns:a16="http://schemas.microsoft.com/office/drawing/2014/main" id="{0E1E852F-A0E2-455C-8356-9E381D58E670}"/>
              </a:ext>
            </a:extLst>
          </p:cNvPr>
          <p:cNvSpPr>
            <a:spLocks noGrp="1"/>
          </p:cNvSpPr>
          <p:nvPr>
            <p:ph type="sldNum" sz="quarter" idx="12"/>
          </p:nvPr>
        </p:nvSpPr>
        <p:spPr>
          <a:xfrm>
            <a:off x="9284416" y="6397055"/>
            <a:ext cx="2743200" cy="365125"/>
          </a:xfrm>
        </p:spPr>
        <p:txBody>
          <a:bodyPr/>
          <a:lstStyle/>
          <a:p>
            <a:fld id="{D3EF41CF-CE27-4238-B876-4C7CD4091146}" type="slidenum">
              <a:rPr lang="en-US" smtClean="0"/>
              <a:t>33</a:t>
            </a:fld>
            <a:endParaRPr lang="en-US" dirty="0"/>
          </a:p>
        </p:txBody>
      </p:sp>
      <p:pic>
        <p:nvPicPr>
          <p:cNvPr id="13" name="Picture 12">
            <a:extLst>
              <a:ext uri="{FF2B5EF4-FFF2-40B4-BE49-F238E27FC236}">
                <a16:creationId xmlns:a16="http://schemas.microsoft.com/office/drawing/2014/main" id="{61AEE0D6-735E-42A0-AEF2-ED680E1A723B}"/>
              </a:ext>
            </a:extLst>
          </p:cNvPr>
          <p:cNvPicPr>
            <a:picLocks noChangeAspect="1"/>
          </p:cNvPicPr>
          <p:nvPr/>
        </p:nvPicPr>
        <p:blipFill rotWithShape="1">
          <a:blip r:embed="rId3">
            <a:extLst>
              <a:ext uri="{28A0092B-C50C-407E-A947-70E740481C1C}">
                <a14:useLocalDpi xmlns:a14="http://schemas.microsoft.com/office/drawing/2010/main" val="0"/>
              </a:ext>
            </a:extLst>
          </a:blip>
          <a:srcRect l="18244" t="2078" r="14877" b="8497"/>
          <a:stretch/>
        </p:blipFill>
        <p:spPr>
          <a:xfrm>
            <a:off x="5751389" y="1366463"/>
            <a:ext cx="3533027" cy="4566634"/>
          </a:xfrm>
          <a:prstGeom prst="rect">
            <a:avLst/>
          </a:prstGeom>
        </p:spPr>
      </p:pic>
    </p:spTree>
    <p:extLst>
      <p:ext uri="{BB962C8B-B14F-4D97-AF65-F5344CB8AC3E}">
        <p14:creationId xmlns:p14="http://schemas.microsoft.com/office/powerpoint/2010/main" val="3900950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760859" y="2654300"/>
            <a:ext cx="4000500" cy="4000500"/>
          </a:xfrm>
          <a:prstGeom prst="rect">
            <a:avLst/>
          </a:prstGeom>
        </p:spPr>
      </p:pic>
      <p:sp>
        <p:nvSpPr>
          <p:cNvPr id="2" name="Title 1"/>
          <p:cNvSpPr>
            <a:spLocks noGrp="1"/>
          </p:cNvSpPr>
          <p:nvPr>
            <p:ph type="title"/>
          </p:nvPr>
        </p:nvSpPr>
        <p:spPr>
          <a:xfrm>
            <a:off x="1514475" y="203200"/>
            <a:ext cx="10229850" cy="767687"/>
          </a:xfrm>
        </p:spPr>
        <p:txBody>
          <a:bodyPr>
            <a:noAutofit/>
          </a:bodyPr>
          <a:lstStyle/>
          <a:p>
            <a:r>
              <a:rPr lang="en-US" sz="4000" dirty="0">
                <a:solidFill>
                  <a:schemeClr val="bg1"/>
                </a:solidFill>
              </a:rPr>
              <a:t>Predictability is a Relative Term</a:t>
            </a:r>
          </a:p>
        </p:txBody>
      </p:sp>
      <p:sp>
        <p:nvSpPr>
          <p:cNvPr id="3" name="Rectangle 2"/>
          <p:cNvSpPr/>
          <p:nvPr/>
        </p:nvSpPr>
        <p:spPr>
          <a:xfrm>
            <a:off x="4831616" y="2422188"/>
            <a:ext cx="381000" cy="29391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143DAD2-9736-4B35-861C-FD7C4DC7CB0C}"/>
              </a:ext>
            </a:extLst>
          </p:cNvPr>
          <p:cNvPicPr>
            <a:picLocks noChangeAspect="1"/>
          </p:cNvPicPr>
          <p:nvPr/>
        </p:nvPicPr>
        <p:blipFill>
          <a:blip r:embed="rId4"/>
          <a:stretch>
            <a:fillRect/>
          </a:stretch>
        </p:blipFill>
        <p:spPr>
          <a:xfrm>
            <a:off x="0" y="1176868"/>
            <a:ext cx="8782293" cy="3137849"/>
          </a:xfrm>
          <a:prstGeom prst="rect">
            <a:avLst/>
          </a:prstGeom>
        </p:spPr>
      </p:pic>
      <p:pic>
        <p:nvPicPr>
          <p:cNvPr id="12" name="Picture 11">
            <a:extLst>
              <a:ext uri="{FF2B5EF4-FFF2-40B4-BE49-F238E27FC236}">
                <a16:creationId xmlns:a16="http://schemas.microsoft.com/office/drawing/2014/main" id="{8FBE13C2-D6C8-4F47-BF40-AFB56E46F973}"/>
              </a:ext>
            </a:extLst>
          </p:cNvPr>
          <p:cNvPicPr>
            <a:picLocks noChangeAspect="1"/>
          </p:cNvPicPr>
          <p:nvPr/>
        </p:nvPicPr>
        <p:blipFill>
          <a:blip r:embed="rId5"/>
          <a:stretch>
            <a:fillRect/>
          </a:stretch>
        </p:blipFill>
        <p:spPr>
          <a:xfrm>
            <a:off x="1943050" y="4127490"/>
            <a:ext cx="4492618" cy="2572456"/>
          </a:xfrm>
          <a:prstGeom prst="rect">
            <a:avLst/>
          </a:prstGeom>
        </p:spPr>
      </p:pic>
      <p:sp>
        <p:nvSpPr>
          <p:cNvPr id="5" name="Slide Number Placeholder 4">
            <a:extLst>
              <a:ext uri="{FF2B5EF4-FFF2-40B4-BE49-F238E27FC236}">
                <a16:creationId xmlns:a16="http://schemas.microsoft.com/office/drawing/2014/main" id="{26112CFC-9CB1-4E9D-9603-1D9865A6D4E8}"/>
              </a:ext>
            </a:extLst>
          </p:cNvPr>
          <p:cNvSpPr>
            <a:spLocks noGrp="1"/>
          </p:cNvSpPr>
          <p:nvPr>
            <p:ph type="sldNum" sz="quarter" idx="4"/>
          </p:nvPr>
        </p:nvSpPr>
        <p:spPr>
          <a:xfrm>
            <a:off x="9201150" y="6356350"/>
            <a:ext cx="2743200" cy="365125"/>
          </a:xfrm>
        </p:spPr>
        <p:txBody>
          <a:bodyPr/>
          <a:lstStyle/>
          <a:p>
            <a:fld id="{E89A063D-D0EC-405A-A554-367AE2D67788}" type="slidenum">
              <a:rPr lang="en-US" smtClean="0"/>
              <a:pPr/>
              <a:t>4</a:t>
            </a:fld>
            <a:endParaRPr lang="en-US" dirty="0"/>
          </a:p>
        </p:txBody>
      </p:sp>
      <p:pic>
        <p:nvPicPr>
          <p:cNvPr id="14" name="Picture 13">
            <a:extLst>
              <a:ext uri="{FF2B5EF4-FFF2-40B4-BE49-F238E27FC236}">
                <a16:creationId xmlns:a16="http://schemas.microsoft.com/office/drawing/2014/main" id="{13E5101A-FDB4-4F1C-8735-C710778EED81}"/>
              </a:ext>
            </a:extLst>
          </p:cNvPr>
          <p:cNvPicPr>
            <a:picLocks noChangeAspect="1"/>
          </p:cNvPicPr>
          <p:nvPr/>
        </p:nvPicPr>
        <p:blipFill>
          <a:blip r:embed="rId6"/>
          <a:stretch>
            <a:fillRect/>
          </a:stretch>
        </p:blipFill>
        <p:spPr>
          <a:xfrm>
            <a:off x="9582151" y="1555707"/>
            <a:ext cx="1288472" cy="1288472"/>
          </a:xfrm>
          <a:prstGeom prst="rect">
            <a:avLst/>
          </a:prstGeom>
        </p:spPr>
      </p:pic>
      <p:sp>
        <p:nvSpPr>
          <p:cNvPr id="6" name="TextBox 5">
            <a:extLst>
              <a:ext uri="{FF2B5EF4-FFF2-40B4-BE49-F238E27FC236}">
                <a16:creationId xmlns:a16="http://schemas.microsoft.com/office/drawing/2014/main" id="{CC2C2801-CC7A-43FA-AAEF-5EFF9EB98DD1}"/>
              </a:ext>
            </a:extLst>
          </p:cNvPr>
          <p:cNvSpPr txBox="1"/>
          <p:nvPr/>
        </p:nvSpPr>
        <p:spPr>
          <a:xfrm>
            <a:off x="9034895" y="3030604"/>
            <a:ext cx="3075710" cy="3139321"/>
          </a:xfrm>
          <a:prstGeom prst="rect">
            <a:avLst/>
          </a:prstGeom>
          <a:noFill/>
        </p:spPr>
        <p:txBody>
          <a:bodyPr wrap="square" rtlCol="0">
            <a:spAutoFit/>
          </a:bodyPr>
          <a:lstStyle/>
          <a:p>
            <a:r>
              <a:rPr lang="en-US" dirty="0"/>
              <a:t>Short-Term Revenue trends are quite positive</a:t>
            </a:r>
          </a:p>
          <a:p>
            <a:endParaRPr lang="en-US" dirty="0"/>
          </a:p>
          <a:p>
            <a:r>
              <a:rPr lang="en-US" dirty="0"/>
              <a:t>Mid-Term Revenue trends are considerably more hazy:</a:t>
            </a:r>
          </a:p>
          <a:p>
            <a:endParaRPr lang="en-US" dirty="0"/>
          </a:p>
          <a:p>
            <a:r>
              <a:rPr lang="en-US" dirty="0"/>
              <a:t>5 Years – Competitive overlap re-evaluated for legacy carriers.</a:t>
            </a:r>
          </a:p>
          <a:p>
            <a:endParaRPr lang="en-US" dirty="0"/>
          </a:p>
          <a:p>
            <a:r>
              <a:rPr lang="en-US" dirty="0"/>
              <a:t>Year 11 of ACAM?</a:t>
            </a:r>
          </a:p>
        </p:txBody>
      </p:sp>
    </p:spTree>
    <p:extLst>
      <p:ext uri="{BB962C8B-B14F-4D97-AF65-F5344CB8AC3E}">
        <p14:creationId xmlns:p14="http://schemas.microsoft.com/office/powerpoint/2010/main" val="2028122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2C647-BE2A-418A-8C11-1382A888D1F8}"/>
              </a:ext>
            </a:extLst>
          </p:cNvPr>
          <p:cNvSpPr>
            <a:spLocks noGrp="1"/>
          </p:cNvSpPr>
          <p:nvPr>
            <p:ph type="title"/>
          </p:nvPr>
        </p:nvSpPr>
        <p:spPr>
          <a:xfrm>
            <a:off x="5054023" y="1205844"/>
            <a:ext cx="6708628" cy="1454051"/>
          </a:xfrm>
        </p:spPr>
        <p:txBody>
          <a:bodyPr>
            <a:normAutofit fontScale="90000"/>
          </a:bodyPr>
          <a:lstStyle/>
          <a:p>
            <a:pPr algn="ctr"/>
            <a:r>
              <a:rPr lang="en-US" dirty="0">
                <a:solidFill>
                  <a:srgbClr val="000000"/>
                </a:solidFill>
                <a:latin typeface="Gill Sans MT" panose="020B0502020104020203" pitchFamily="34" charset="0"/>
              </a:rPr>
              <a:t>Revenue Trends – Mid Term…Reliant on Adaptation</a:t>
            </a:r>
          </a:p>
        </p:txBody>
      </p:sp>
      <p:pic>
        <p:nvPicPr>
          <p:cNvPr id="1026" name="Picture 2" descr="Image result for Value graphic">
            <a:extLst>
              <a:ext uri="{FF2B5EF4-FFF2-40B4-BE49-F238E27FC236}">
                <a16:creationId xmlns:a16="http://schemas.microsoft.com/office/drawing/2014/main" id="{966D2886-EB93-46E4-A72A-62BAE3A07B8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9349" y="2261375"/>
            <a:ext cx="3661831" cy="235544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5BD6435-5DA0-458F-8205-CF3E1260C05F}"/>
              </a:ext>
            </a:extLst>
          </p:cNvPr>
          <p:cNvSpPr>
            <a:spLocks noGrp="1"/>
          </p:cNvSpPr>
          <p:nvPr>
            <p:ph idx="1"/>
          </p:nvPr>
        </p:nvSpPr>
        <p:spPr>
          <a:xfrm>
            <a:off x="5526729" y="2691829"/>
            <a:ext cx="6235922" cy="3701500"/>
          </a:xfrm>
        </p:spPr>
        <p:txBody>
          <a:bodyPr anchor="ctr">
            <a:normAutofit/>
          </a:bodyPr>
          <a:lstStyle/>
          <a:p>
            <a:r>
              <a:rPr lang="en-US" sz="2400" dirty="0">
                <a:solidFill>
                  <a:srgbClr val="000000"/>
                </a:solidFill>
              </a:rPr>
              <a:t>There is an inexorable link between margin potential and product relevance/value</a:t>
            </a:r>
          </a:p>
          <a:p>
            <a:r>
              <a:rPr lang="en-US" sz="2400" dirty="0">
                <a:solidFill>
                  <a:srgbClr val="000000"/>
                </a:solidFill>
              </a:rPr>
              <a:t>Growth in our margin is directly tied to:</a:t>
            </a:r>
          </a:p>
          <a:p>
            <a:pPr lvl="1"/>
            <a:r>
              <a:rPr lang="en-US" dirty="0">
                <a:solidFill>
                  <a:srgbClr val="000000"/>
                </a:solidFill>
              </a:rPr>
              <a:t>The intrinsic value in the products we offer to the marketplace</a:t>
            </a:r>
          </a:p>
          <a:p>
            <a:pPr lvl="1"/>
            <a:r>
              <a:rPr lang="en-US" dirty="0">
                <a:solidFill>
                  <a:srgbClr val="000000"/>
                </a:solidFill>
              </a:rPr>
              <a:t>Our ability to breed awareness of what we have to offer and to actively sell our solutions</a:t>
            </a:r>
            <a:endParaRPr lang="en-US" sz="2000" dirty="0">
              <a:solidFill>
                <a:srgbClr val="000000"/>
              </a:solidFill>
            </a:endParaRPr>
          </a:p>
        </p:txBody>
      </p:sp>
      <p:pic>
        <p:nvPicPr>
          <p:cNvPr id="9" name="Picture 8">
            <a:extLst>
              <a:ext uri="{FF2B5EF4-FFF2-40B4-BE49-F238E27FC236}">
                <a16:creationId xmlns:a16="http://schemas.microsoft.com/office/drawing/2014/main" id="{1FAF18DB-58DA-4D60-BFCC-8834D69F6B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1" cy="1205844"/>
          </a:xfrm>
          <a:prstGeom prst="rect">
            <a:avLst/>
          </a:prstGeom>
          <a:ln>
            <a:noFill/>
          </a:ln>
        </p:spPr>
      </p:pic>
      <p:sp>
        <p:nvSpPr>
          <p:cNvPr id="4" name="Slide Number Placeholder 3">
            <a:extLst>
              <a:ext uri="{FF2B5EF4-FFF2-40B4-BE49-F238E27FC236}">
                <a16:creationId xmlns:a16="http://schemas.microsoft.com/office/drawing/2014/main" id="{D9845E6A-EB97-477D-8FFE-33BE2668C6D3}"/>
              </a:ext>
            </a:extLst>
          </p:cNvPr>
          <p:cNvSpPr>
            <a:spLocks noGrp="1"/>
          </p:cNvSpPr>
          <p:nvPr>
            <p:ph type="sldNum" sz="quarter" idx="12"/>
          </p:nvPr>
        </p:nvSpPr>
        <p:spPr/>
        <p:txBody>
          <a:bodyPr/>
          <a:lstStyle/>
          <a:p>
            <a:fld id="{D3EF41CF-CE27-4238-B876-4C7CD4091146}" type="slidenum">
              <a:rPr lang="en-US" smtClean="0"/>
              <a:t>5</a:t>
            </a:fld>
            <a:endParaRPr lang="en-US" dirty="0"/>
          </a:p>
        </p:txBody>
      </p:sp>
    </p:spTree>
    <p:extLst>
      <p:ext uri="{BB962C8B-B14F-4D97-AF65-F5344CB8AC3E}">
        <p14:creationId xmlns:p14="http://schemas.microsoft.com/office/powerpoint/2010/main" val="3975273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6AB95-B265-45E0-B1E1-412A76291A21}"/>
              </a:ext>
            </a:extLst>
          </p:cNvPr>
          <p:cNvSpPr>
            <a:spLocks noGrp="1"/>
          </p:cNvSpPr>
          <p:nvPr>
            <p:ph type="title"/>
          </p:nvPr>
        </p:nvSpPr>
        <p:spPr>
          <a:xfrm>
            <a:off x="987007" y="1120865"/>
            <a:ext cx="10515600" cy="980685"/>
          </a:xfrm>
        </p:spPr>
        <p:txBody>
          <a:bodyPr/>
          <a:lstStyle/>
          <a:p>
            <a:r>
              <a:rPr lang="en-US" dirty="0"/>
              <a:t>Relevance to the Customer</a:t>
            </a:r>
          </a:p>
        </p:txBody>
      </p:sp>
      <p:sp>
        <p:nvSpPr>
          <p:cNvPr id="13" name="TextBox 12">
            <a:extLst>
              <a:ext uri="{FF2B5EF4-FFF2-40B4-BE49-F238E27FC236}">
                <a16:creationId xmlns:a16="http://schemas.microsoft.com/office/drawing/2014/main" id="{71927BAC-EA66-423A-AEA3-847D160C9449}"/>
              </a:ext>
            </a:extLst>
          </p:cNvPr>
          <p:cNvSpPr txBox="1"/>
          <p:nvPr/>
        </p:nvSpPr>
        <p:spPr>
          <a:xfrm>
            <a:off x="509954" y="2362405"/>
            <a:ext cx="7344761" cy="3724096"/>
          </a:xfrm>
          <a:prstGeom prst="rect">
            <a:avLst/>
          </a:prstGeom>
          <a:noFill/>
        </p:spPr>
        <p:txBody>
          <a:bodyPr wrap="square" rtlCol="0">
            <a:spAutoFit/>
          </a:bodyPr>
          <a:lstStyle/>
          <a:p>
            <a:r>
              <a:rPr lang="en-US" sz="2000" dirty="0">
                <a:latin typeface="Gill Sans MT" panose="020B0502020104020203" pitchFamily="34" charset="0"/>
              </a:rPr>
              <a:t>Not that long ago, the summit of customer relevance was the Triple Play bundle</a:t>
            </a:r>
          </a:p>
          <a:p>
            <a:endParaRPr lang="en-US" sz="900" dirty="0">
              <a:latin typeface="Gill Sans MT" panose="020B0502020104020203" pitchFamily="34" charset="0"/>
            </a:endParaRPr>
          </a:p>
          <a:p>
            <a:r>
              <a:rPr lang="en-US" sz="2000" dirty="0">
                <a:latin typeface="Gill Sans MT" panose="020B0502020104020203" pitchFamily="34" charset="0"/>
              </a:rPr>
              <a:t>Increasingly, our three-legged stool of relevance is being undermined by shifting customer preferences</a:t>
            </a:r>
          </a:p>
          <a:p>
            <a:endParaRPr lang="en-US" sz="900" dirty="0">
              <a:latin typeface="Gill Sans MT" panose="020B0502020104020203" pitchFamily="34" charset="0"/>
            </a:endParaRPr>
          </a:p>
          <a:p>
            <a:r>
              <a:rPr lang="en-US" sz="2000" dirty="0">
                <a:latin typeface="Gill Sans MT" panose="020B0502020104020203" pitchFamily="34" charset="0"/>
              </a:rPr>
              <a:t>This exaggerates the incline relative to the transformation we are all attempting to engineer</a:t>
            </a:r>
          </a:p>
          <a:p>
            <a:endParaRPr lang="en-US" sz="900" dirty="0">
              <a:latin typeface="Gill Sans MT" panose="020B0502020104020203" pitchFamily="34" charset="0"/>
            </a:endParaRPr>
          </a:p>
          <a:p>
            <a:pPr marL="285750" indent="-285750">
              <a:buFont typeface="Arial" panose="020B0604020202020204" pitchFamily="34" charset="0"/>
              <a:buChar char="•"/>
            </a:pPr>
            <a:r>
              <a:rPr lang="en-US" sz="2000" dirty="0">
                <a:latin typeface="Gill Sans MT" panose="020B0502020104020203" pitchFamily="34" charset="0"/>
              </a:rPr>
              <a:t>We must also address the prospect of broadband commoditization</a:t>
            </a:r>
          </a:p>
          <a:p>
            <a:pPr marL="285750" indent="-285750">
              <a:buFont typeface="Arial" panose="020B0604020202020204" pitchFamily="34" charset="0"/>
              <a:buChar char="•"/>
            </a:pPr>
            <a:endParaRPr lang="en-US" sz="900" dirty="0">
              <a:latin typeface="Gill Sans MT" panose="020B0502020104020203" pitchFamily="34" charset="0"/>
            </a:endParaRPr>
          </a:p>
          <a:p>
            <a:pPr marL="285750" indent="-285750">
              <a:buFont typeface="Arial" panose="020B0604020202020204" pitchFamily="34" charset="0"/>
              <a:buChar char="•"/>
            </a:pPr>
            <a:r>
              <a:rPr lang="en-US" sz="2000" b="1" dirty="0">
                <a:latin typeface="Gill Sans MT" panose="020B0502020104020203" pitchFamily="34" charset="0"/>
              </a:rPr>
              <a:t>We must carefully evaluate where we can inject ourselves to enrich our value proposition to both business and residential communities</a:t>
            </a:r>
          </a:p>
        </p:txBody>
      </p:sp>
      <p:pic>
        <p:nvPicPr>
          <p:cNvPr id="3" name="Picture 2">
            <a:extLst>
              <a:ext uri="{FF2B5EF4-FFF2-40B4-BE49-F238E27FC236}">
                <a16:creationId xmlns:a16="http://schemas.microsoft.com/office/drawing/2014/main" id="{2AC41577-9068-4F15-B136-2330B814D997}"/>
              </a:ext>
            </a:extLst>
          </p:cNvPr>
          <p:cNvPicPr>
            <a:picLocks noChangeAspect="1"/>
          </p:cNvPicPr>
          <p:nvPr/>
        </p:nvPicPr>
        <p:blipFill>
          <a:blip r:embed="rId3"/>
          <a:stretch>
            <a:fillRect/>
          </a:stretch>
        </p:blipFill>
        <p:spPr>
          <a:xfrm>
            <a:off x="8531911" y="2362405"/>
            <a:ext cx="2966733" cy="3229413"/>
          </a:xfrm>
          <a:prstGeom prst="rect">
            <a:avLst/>
          </a:prstGeom>
        </p:spPr>
      </p:pic>
      <p:sp>
        <p:nvSpPr>
          <p:cNvPr id="4" name="Slide Number Placeholder 3">
            <a:extLst>
              <a:ext uri="{FF2B5EF4-FFF2-40B4-BE49-F238E27FC236}">
                <a16:creationId xmlns:a16="http://schemas.microsoft.com/office/drawing/2014/main" id="{1F870758-0418-40D5-A804-6CE2FA58B033}"/>
              </a:ext>
            </a:extLst>
          </p:cNvPr>
          <p:cNvSpPr>
            <a:spLocks noGrp="1"/>
          </p:cNvSpPr>
          <p:nvPr>
            <p:ph type="sldNum" sz="quarter" idx="12"/>
          </p:nvPr>
        </p:nvSpPr>
        <p:spPr/>
        <p:txBody>
          <a:bodyPr/>
          <a:lstStyle/>
          <a:p>
            <a:fld id="{D3EF41CF-CE27-4238-B876-4C7CD4091146}" type="slidenum">
              <a:rPr lang="en-US" smtClean="0"/>
              <a:t>6</a:t>
            </a:fld>
            <a:endParaRPr lang="en-US" dirty="0"/>
          </a:p>
        </p:txBody>
      </p:sp>
    </p:spTree>
    <p:extLst>
      <p:ext uri="{BB962C8B-B14F-4D97-AF65-F5344CB8AC3E}">
        <p14:creationId xmlns:p14="http://schemas.microsoft.com/office/powerpoint/2010/main" val="3828167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C73F1-AE2D-4465-A2AE-E29359C84A4C}"/>
              </a:ext>
            </a:extLst>
          </p:cNvPr>
          <p:cNvSpPr>
            <a:spLocks noGrp="1"/>
          </p:cNvSpPr>
          <p:nvPr>
            <p:ph type="title"/>
          </p:nvPr>
        </p:nvSpPr>
        <p:spPr>
          <a:xfrm>
            <a:off x="1870364" y="-62480"/>
            <a:ext cx="10515600" cy="1325563"/>
          </a:xfrm>
        </p:spPr>
        <p:txBody>
          <a:bodyPr>
            <a:normAutofit/>
          </a:bodyPr>
          <a:lstStyle/>
          <a:p>
            <a:r>
              <a:rPr lang="en-US" sz="3200" dirty="0">
                <a:solidFill>
                  <a:schemeClr val="bg1"/>
                </a:solidFill>
              </a:rPr>
              <a:t>Revenue Trends in the Mid-Term – It Depends…</a:t>
            </a:r>
          </a:p>
        </p:txBody>
      </p:sp>
      <p:sp>
        <p:nvSpPr>
          <p:cNvPr id="4" name="Slide Number Placeholder 3">
            <a:extLst>
              <a:ext uri="{FF2B5EF4-FFF2-40B4-BE49-F238E27FC236}">
                <a16:creationId xmlns:a16="http://schemas.microsoft.com/office/drawing/2014/main" id="{389AEBC3-F7E2-46FA-8D05-CE4A50732775}"/>
              </a:ext>
            </a:extLst>
          </p:cNvPr>
          <p:cNvSpPr>
            <a:spLocks noGrp="1"/>
          </p:cNvSpPr>
          <p:nvPr>
            <p:ph type="sldNum" sz="quarter" idx="12"/>
          </p:nvPr>
        </p:nvSpPr>
        <p:spPr/>
        <p:txBody>
          <a:bodyPr/>
          <a:lstStyle/>
          <a:p>
            <a:fld id="{D3EF41CF-CE27-4238-B876-4C7CD4091146}" type="slidenum">
              <a:rPr lang="en-US" smtClean="0"/>
              <a:pPr/>
              <a:t>7</a:t>
            </a:fld>
            <a:endParaRPr lang="en-US" dirty="0"/>
          </a:p>
        </p:txBody>
      </p:sp>
      <p:pic>
        <p:nvPicPr>
          <p:cNvPr id="5" name="Image" descr="Image">
            <a:extLst>
              <a:ext uri="{FF2B5EF4-FFF2-40B4-BE49-F238E27FC236}">
                <a16:creationId xmlns:a16="http://schemas.microsoft.com/office/drawing/2014/main" id="{EC3820E8-AC85-4564-B699-1F8070A9F3A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34614" y="2031470"/>
            <a:ext cx="6479838" cy="4351338"/>
          </a:xfrm>
          <a:prstGeom prst="rect">
            <a:avLst/>
          </a:prstGeom>
          <a:ln w="12700">
            <a:solidFill>
              <a:srgbClr val="000000"/>
            </a:solidFill>
            <a:miter lim="400000"/>
          </a:ln>
        </p:spPr>
      </p:pic>
      <p:pic>
        <p:nvPicPr>
          <p:cNvPr id="7" name="Picture 6">
            <a:extLst>
              <a:ext uri="{FF2B5EF4-FFF2-40B4-BE49-F238E27FC236}">
                <a16:creationId xmlns:a16="http://schemas.microsoft.com/office/drawing/2014/main" id="{136299DE-1A8C-4292-8682-2F1A46F84D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9678" y="2286001"/>
            <a:ext cx="4851851" cy="4096808"/>
          </a:xfrm>
          <a:prstGeom prst="rect">
            <a:avLst/>
          </a:prstGeom>
        </p:spPr>
      </p:pic>
      <p:sp>
        <p:nvSpPr>
          <p:cNvPr id="8" name="TextBox 7">
            <a:extLst>
              <a:ext uri="{FF2B5EF4-FFF2-40B4-BE49-F238E27FC236}">
                <a16:creationId xmlns:a16="http://schemas.microsoft.com/office/drawing/2014/main" id="{BC3A15E4-8E1B-4D0A-AB45-CDFF1596BCA3}"/>
              </a:ext>
            </a:extLst>
          </p:cNvPr>
          <p:cNvSpPr txBox="1"/>
          <p:nvPr/>
        </p:nvSpPr>
        <p:spPr>
          <a:xfrm>
            <a:off x="2527686" y="1400055"/>
            <a:ext cx="2626206" cy="369332"/>
          </a:xfrm>
          <a:prstGeom prst="rect">
            <a:avLst/>
          </a:prstGeom>
          <a:noFill/>
        </p:spPr>
        <p:txBody>
          <a:bodyPr wrap="square" rtlCol="0">
            <a:spAutoFit/>
          </a:bodyPr>
          <a:lstStyle/>
          <a:p>
            <a:r>
              <a:rPr lang="en-US" dirty="0"/>
              <a:t>Mobile Usage Trends</a:t>
            </a:r>
          </a:p>
        </p:txBody>
      </p:sp>
      <p:sp>
        <p:nvSpPr>
          <p:cNvPr id="9" name="TextBox 8">
            <a:extLst>
              <a:ext uri="{FF2B5EF4-FFF2-40B4-BE49-F238E27FC236}">
                <a16:creationId xmlns:a16="http://schemas.microsoft.com/office/drawing/2014/main" id="{804C3325-8B80-466F-8543-E86699279A7F}"/>
              </a:ext>
            </a:extLst>
          </p:cNvPr>
          <p:cNvSpPr txBox="1"/>
          <p:nvPr/>
        </p:nvSpPr>
        <p:spPr>
          <a:xfrm>
            <a:off x="8351210" y="1400055"/>
            <a:ext cx="3205789" cy="369332"/>
          </a:xfrm>
          <a:prstGeom prst="rect">
            <a:avLst/>
          </a:prstGeom>
          <a:noFill/>
        </p:spPr>
        <p:txBody>
          <a:bodyPr wrap="square" rtlCol="0">
            <a:spAutoFit/>
          </a:bodyPr>
          <a:lstStyle/>
          <a:p>
            <a:r>
              <a:rPr lang="en-US" dirty="0"/>
              <a:t>Mobile Only Broadband Users</a:t>
            </a:r>
          </a:p>
        </p:txBody>
      </p:sp>
    </p:spTree>
    <p:extLst>
      <p:ext uri="{BB962C8B-B14F-4D97-AF65-F5344CB8AC3E}">
        <p14:creationId xmlns:p14="http://schemas.microsoft.com/office/powerpoint/2010/main" val="3998831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900C1-D3CA-4C80-9745-B5C7A2391C6A}"/>
              </a:ext>
            </a:extLst>
          </p:cNvPr>
          <p:cNvSpPr>
            <a:spLocks noGrp="1"/>
          </p:cNvSpPr>
          <p:nvPr>
            <p:ph type="title"/>
          </p:nvPr>
        </p:nvSpPr>
        <p:spPr>
          <a:xfrm>
            <a:off x="1512016" y="0"/>
            <a:ext cx="10515600" cy="1325563"/>
          </a:xfrm>
        </p:spPr>
        <p:txBody>
          <a:bodyPr/>
          <a:lstStyle/>
          <a:p>
            <a:r>
              <a:rPr lang="en-US" dirty="0">
                <a:solidFill>
                  <a:schemeClr val="bg1"/>
                </a:solidFill>
              </a:rPr>
              <a:t>Revenue Trend Outlook – It’s About Value</a:t>
            </a:r>
          </a:p>
        </p:txBody>
      </p:sp>
      <p:sp>
        <p:nvSpPr>
          <p:cNvPr id="3" name="Content Placeholder 2">
            <a:extLst>
              <a:ext uri="{FF2B5EF4-FFF2-40B4-BE49-F238E27FC236}">
                <a16:creationId xmlns:a16="http://schemas.microsoft.com/office/drawing/2014/main" id="{335647D1-C643-4105-9093-F0FAAA0EF626}"/>
              </a:ext>
            </a:extLst>
          </p:cNvPr>
          <p:cNvSpPr>
            <a:spLocks noGrp="1"/>
          </p:cNvSpPr>
          <p:nvPr>
            <p:ph idx="1"/>
          </p:nvPr>
        </p:nvSpPr>
        <p:spPr>
          <a:xfrm>
            <a:off x="644236" y="1547386"/>
            <a:ext cx="10515600" cy="4351338"/>
          </a:xfrm>
        </p:spPr>
        <p:txBody>
          <a:bodyPr>
            <a:normAutofit/>
          </a:bodyPr>
          <a:lstStyle/>
          <a:p>
            <a:r>
              <a:rPr lang="en-US" u="sng" dirty="0"/>
              <a:t>Verizon 5G Home Service</a:t>
            </a:r>
          </a:p>
          <a:p>
            <a:pPr lvl="1"/>
            <a:r>
              <a:rPr lang="en-US" dirty="0"/>
              <a:t>300 Mbps to 1 Gbps</a:t>
            </a:r>
          </a:p>
          <a:p>
            <a:pPr lvl="1"/>
            <a:r>
              <a:rPr lang="en-US" dirty="0"/>
              <a:t>$70 per month</a:t>
            </a:r>
          </a:p>
          <a:p>
            <a:pPr defTabSz="369675">
              <a:spcBef>
                <a:spcPts val="1758"/>
              </a:spcBef>
              <a:defRPr sz="2700"/>
            </a:pPr>
            <a:r>
              <a:rPr lang="en-US" u="sng" dirty="0"/>
              <a:t>Star Link</a:t>
            </a:r>
          </a:p>
          <a:p>
            <a:pPr marL="674184" lvl="1" indent="-457200" defTabSz="369675">
              <a:lnSpc>
                <a:spcPct val="100000"/>
              </a:lnSpc>
              <a:spcBef>
                <a:spcPts val="422"/>
              </a:spcBef>
              <a:defRPr sz="2520"/>
            </a:pPr>
            <a:r>
              <a:rPr lang="en-US" sz="2520" dirty="0"/>
              <a:t>LEO constellations</a:t>
            </a:r>
          </a:p>
          <a:p>
            <a:pPr marL="674184" lvl="1" indent="-457200" defTabSz="369675">
              <a:spcBef>
                <a:spcPts val="422"/>
              </a:spcBef>
              <a:defRPr sz="2520"/>
            </a:pPr>
            <a:r>
              <a:rPr lang="en-US" dirty="0"/>
              <a:t>4,425 satellites – Initial 60 launched on May 23</a:t>
            </a:r>
            <a:r>
              <a:rPr lang="en-US" baseline="30000" dirty="0"/>
              <a:t>rd</a:t>
            </a:r>
            <a:r>
              <a:rPr lang="en-US" dirty="0"/>
              <a:t>, target 1,800 within next 2 years (authorized for 12,000).</a:t>
            </a:r>
          </a:p>
          <a:p>
            <a:pPr marL="674184" lvl="1" indent="-457200" defTabSz="369675">
              <a:spcBef>
                <a:spcPts val="422"/>
              </a:spcBef>
              <a:defRPr sz="2520"/>
            </a:pPr>
            <a:r>
              <a:rPr lang="en-US" dirty="0"/>
              <a:t>Initial 800 deployment will provide coverage to United States</a:t>
            </a:r>
          </a:p>
          <a:p>
            <a:pPr marL="674184" lvl="1" indent="-457200" defTabSz="369675">
              <a:spcBef>
                <a:spcPts val="422"/>
              </a:spcBef>
              <a:defRPr sz="2520"/>
            </a:pPr>
            <a:r>
              <a:rPr lang="en-US" dirty="0"/>
              <a:t>Target 1 Gig at low latency ~30 </a:t>
            </a:r>
            <a:r>
              <a:rPr lang="en-US" dirty="0" err="1"/>
              <a:t>ms</a:t>
            </a:r>
            <a:endParaRPr lang="en-US" dirty="0"/>
          </a:p>
          <a:p>
            <a:pPr marL="674184" lvl="1" indent="-457200" defTabSz="369675">
              <a:spcBef>
                <a:spcPts val="422"/>
              </a:spcBef>
              <a:defRPr sz="2520"/>
            </a:pPr>
            <a:r>
              <a:rPr lang="en-US" dirty="0"/>
              <a:t>Estimated ARPU $62.50</a:t>
            </a:r>
          </a:p>
          <a:p>
            <a:pPr lvl="1"/>
            <a:endParaRPr lang="en-US" dirty="0"/>
          </a:p>
          <a:p>
            <a:endParaRPr lang="en-US" dirty="0"/>
          </a:p>
        </p:txBody>
      </p:sp>
      <p:sp>
        <p:nvSpPr>
          <p:cNvPr id="4" name="Slide Number Placeholder 3">
            <a:extLst>
              <a:ext uri="{FF2B5EF4-FFF2-40B4-BE49-F238E27FC236}">
                <a16:creationId xmlns:a16="http://schemas.microsoft.com/office/drawing/2014/main" id="{DB8CCD3E-27E4-4784-B8DA-6355142E09E7}"/>
              </a:ext>
            </a:extLst>
          </p:cNvPr>
          <p:cNvSpPr>
            <a:spLocks noGrp="1"/>
          </p:cNvSpPr>
          <p:nvPr>
            <p:ph type="sldNum" sz="quarter" idx="12"/>
          </p:nvPr>
        </p:nvSpPr>
        <p:spPr/>
        <p:txBody>
          <a:bodyPr/>
          <a:lstStyle/>
          <a:p>
            <a:fld id="{D3EF41CF-CE27-4238-B876-4C7CD4091146}" type="slidenum">
              <a:rPr lang="en-US" smtClean="0"/>
              <a:pPr/>
              <a:t>8</a:t>
            </a:fld>
            <a:endParaRPr lang="en-US" dirty="0"/>
          </a:p>
        </p:txBody>
      </p:sp>
    </p:spTree>
    <p:extLst>
      <p:ext uri="{BB962C8B-B14F-4D97-AF65-F5344CB8AC3E}">
        <p14:creationId xmlns:p14="http://schemas.microsoft.com/office/powerpoint/2010/main" val="537080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71926-80E7-4FAC-B64F-B00FA97D1F73}"/>
              </a:ext>
            </a:extLst>
          </p:cNvPr>
          <p:cNvSpPr>
            <a:spLocks noGrp="1"/>
          </p:cNvSpPr>
          <p:nvPr>
            <p:ph type="title"/>
          </p:nvPr>
        </p:nvSpPr>
        <p:spPr>
          <a:xfrm>
            <a:off x="1459900" y="174423"/>
            <a:ext cx="9404723" cy="885752"/>
          </a:xfrm>
        </p:spPr>
        <p:txBody>
          <a:bodyPr/>
          <a:lstStyle/>
          <a:p>
            <a:r>
              <a:rPr lang="en-US" dirty="0">
                <a:solidFill>
                  <a:schemeClr val="bg1"/>
                </a:solidFill>
              </a:rPr>
              <a:t>How Important is the Plan?</a:t>
            </a:r>
          </a:p>
        </p:txBody>
      </p:sp>
      <p:sp>
        <p:nvSpPr>
          <p:cNvPr id="3" name="Content Placeholder 2">
            <a:extLst>
              <a:ext uri="{FF2B5EF4-FFF2-40B4-BE49-F238E27FC236}">
                <a16:creationId xmlns:a16="http://schemas.microsoft.com/office/drawing/2014/main" id="{E75EC63F-F1D3-461F-B757-175C13F6B9BA}"/>
              </a:ext>
            </a:extLst>
          </p:cNvPr>
          <p:cNvSpPr>
            <a:spLocks noGrp="1"/>
          </p:cNvSpPr>
          <p:nvPr>
            <p:ph idx="1"/>
          </p:nvPr>
        </p:nvSpPr>
        <p:spPr>
          <a:xfrm>
            <a:off x="530088" y="1602344"/>
            <a:ext cx="11264348" cy="4195481"/>
          </a:xfrm>
        </p:spPr>
        <p:txBody>
          <a:bodyPr>
            <a:noAutofit/>
          </a:bodyPr>
          <a:lstStyle/>
          <a:p>
            <a:r>
              <a:rPr lang="en-US" sz="2400" b="1" dirty="0"/>
              <a:t>Kodak / Fuji Film – A case study:</a:t>
            </a:r>
          </a:p>
          <a:p>
            <a:r>
              <a:rPr lang="en-US" sz="2400" dirty="0"/>
              <a:t>In </a:t>
            </a:r>
            <a:r>
              <a:rPr lang="en-US" sz="2400" b="1" dirty="0">
                <a:hlinkClick r:id="rId2"/>
              </a:rPr>
              <a:t>2000</a:t>
            </a:r>
            <a:r>
              <a:rPr lang="en-US" sz="2400" dirty="0"/>
              <a:t>, just before the digital transition, sales related to film accounted for 72% of Kodak revenue and 66% of its operating income against 60% and 66% for Fujifilm. </a:t>
            </a:r>
            <a:r>
              <a:rPr lang="en-US" sz="2400" dirty="0">
                <a:solidFill>
                  <a:srgbClr val="FF0000"/>
                </a:solidFill>
              </a:rPr>
              <a:t>– Pretty analogous to margin % driven by USF Support Revenues.</a:t>
            </a:r>
          </a:p>
          <a:p>
            <a:r>
              <a:rPr lang="en-US" sz="2400" dirty="0"/>
              <a:t>In 2001 Revenues associated with Film sales peaked, in 2010, the film market dropped to less than 10% of that level.  </a:t>
            </a:r>
            <a:r>
              <a:rPr lang="en-US" sz="2400" dirty="0">
                <a:solidFill>
                  <a:srgbClr val="FF0000"/>
                </a:solidFill>
              </a:rPr>
              <a:t>If we move to a reverse auction format in the next 10 year period, will our margins from this source be similarly impacted?</a:t>
            </a:r>
          </a:p>
          <a:p>
            <a:r>
              <a:rPr lang="en-US" sz="2400" dirty="0"/>
              <a:t>In 2004, Fuji came up with a six-year plan called VISION 75 in reference to the 75th anniversary of the group. The stated goal “saving Fujifilm from disaster and ensuring its viability as a leading company with sales of 2 or 3 trillion yen a year.”</a:t>
            </a:r>
          </a:p>
          <a:p>
            <a:pPr lvl="1"/>
            <a:r>
              <a:rPr lang="en-US" dirty="0"/>
              <a:t>Took inventory of its capabilities, products and patents, diversified using acquisitions to complement pivot that exploited existing capabilities, eliminated capacity and downsized businesses that were trending down.</a:t>
            </a:r>
          </a:p>
        </p:txBody>
      </p:sp>
    </p:spTree>
    <p:extLst>
      <p:ext uri="{BB962C8B-B14F-4D97-AF65-F5344CB8AC3E}">
        <p14:creationId xmlns:p14="http://schemas.microsoft.com/office/powerpoint/2010/main" val="6902422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3270</Words>
  <Application>Microsoft Office PowerPoint</Application>
  <PresentationFormat>Widescreen</PresentationFormat>
  <Paragraphs>407</Paragraphs>
  <Slides>33</Slides>
  <Notes>28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0" baseType="lpstr">
      <vt:lpstr>Arial</vt:lpstr>
      <vt:lpstr>Calibri</vt:lpstr>
      <vt:lpstr>Gill Sans MT</vt:lpstr>
      <vt:lpstr>Symbol</vt:lpstr>
      <vt:lpstr>Wingdings</vt:lpstr>
      <vt:lpstr>Office Theme</vt:lpstr>
      <vt:lpstr>Worksheet</vt:lpstr>
      <vt:lpstr>ILEC Revenue Trends and Future Outlook</vt:lpstr>
      <vt:lpstr>Revenue Trends Since the Transformation Order</vt:lpstr>
      <vt:lpstr>Takeaways – Federal Support</vt:lpstr>
      <vt:lpstr>Predictability is a Relative Term</vt:lpstr>
      <vt:lpstr>Revenue Trends – Mid Term…Reliant on Adaptation</vt:lpstr>
      <vt:lpstr>Relevance to the Customer</vt:lpstr>
      <vt:lpstr>Revenue Trends in the Mid-Term – It Depends…</vt:lpstr>
      <vt:lpstr>Revenue Trend Outlook – It’s About Value</vt:lpstr>
      <vt:lpstr>How Important is the Plan?</vt:lpstr>
      <vt:lpstr>How Important is the Plan?</vt:lpstr>
      <vt:lpstr>Projecting Steady State…</vt:lpstr>
      <vt:lpstr>Data / Metrics Lifecycle</vt:lpstr>
      <vt:lpstr>Defining Foundational Vision</vt:lpstr>
      <vt:lpstr>Identifying the Options, Then Defining the Path</vt:lpstr>
      <vt:lpstr>Defining Your Product Persona</vt:lpstr>
      <vt:lpstr>OTT Monetization – One Angle</vt:lpstr>
      <vt:lpstr>IT Professional Services – One Company’s Experience</vt:lpstr>
      <vt:lpstr>Leveraging CBOL</vt:lpstr>
      <vt:lpstr>There’s Gold in Them There Hills</vt:lpstr>
      <vt:lpstr>Attacking Both Axes</vt:lpstr>
      <vt:lpstr>Creating Value, Driving Awareness</vt:lpstr>
      <vt:lpstr>PowerPoint Presentation</vt:lpstr>
      <vt:lpstr>Assessing / Assembling Your Weaponry</vt:lpstr>
      <vt:lpstr>Assessing / Assembling Your Weaponry</vt:lpstr>
      <vt:lpstr>Importance of Forecasting Models</vt:lpstr>
      <vt:lpstr>Assessing / Assembling Your Weaponry</vt:lpstr>
      <vt:lpstr>Assessing / Assembling Your Weaponry</vt:lpstr>
      <vt:lpstr>Assessing / Assembling Your Weaponry</vt:lpstr>
      <vt:lpstr>PowerPoint Presentation</vt:lpstr>
      <vt:lpstr>What If We Don’t Have The Horses?</vt:lpstr>
      <vt:lpstr>Electric Coops – A Rising Force </vt:lpstr>
      <vt:lpstr>Conclusions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ILEC Revenue Trends and Future Outlook</dc:title>
  <dc:creator>Alice Lewis</dc:creator>
  <cp:lastModifiedBy>Randy Nehrt</cp:lastModifiedBy>
  <cp:revision>10</cp:revision>
  <dcterms:created xsi:type="dcterms:W3CDTF">2019-06-10T11:42:45Z</dcterms:created>
  <dcterms:modified xsi:type="dcterms:W3CDTF">2019-06-10T15:01:09Z</dcterms:modified>
</cp:coreProperties>
</file>